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presProps.xml" ContentType="application/vnd.openxmlformats-officedocument.presentationml.presProps+xml"/>
  <Override PartName="/ppt/media/image57.png" ContentType="image/png"/>
  <Override PartName="/ppt/media/image1.png" ContentType="image/png"/>
  <Override PartName="/ppt/media/image58.png" ContentType="image/png"/>
  <Override PartName="/ppt/media/image2.png" ContentType="image/png"/>
  <Override PartName="/ppt/media/image59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48.png" ContentType="image/png"/>
  <Override PartName="/ppt/media/image49.png" ContentType="image/png"/>
  <Override PartName="/ppt/media/image50.png" ContentType="image/png"/>
  <Override PartName="/ppt/media/image51.png" ContentType="image/png"/>
  <Override PartName="/ppt/media/image52.png" ContentType="image/png"/>
  <Override PartName="/ppt/media/image53.png" ContentType="image/png"/>
  <Override PartName="/ppt/media/image54.png" ContentType="image/png"/>
  <Override PartName="/ppt/media/image55.png" ContentType="image/png"/>
  <Override PartName="/ppt/media/image56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presProps" Target="presProps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lang="ru-RU" sz="1862" spc="-1" strike="noStrike">
                <a:solidFill>
                  <a:srgbClr val="595959"/>
                </a:solidFill>
                <a:latin typeface="Calibri"/>
              </a:defRPr>
            </a:pPr>
            <a:r>
              <a:rPr b="0" lang="ru-RU" sz="1862" spc="-1" strike="noStrike">
                <a:solidFill>
                  <a:srgbClr val="595959"/>
                </a:solidFill>
                <a:latin typeface="Calibri"/>
              </a:rPr>
              <a:t>Показатель средней заработной платы, ₽ 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Целевой показатель</c:v>
                </c:pt>
              </c:strCache>
            </c:strRef>
          </c:tx>
          <c:spPr>
            <a:solidFill>
              <a:srgbClr val="70ad47"/>
            </a:solidFill>
            <a:ln w="0">
              <a:noFill/>
            </a:ln>
          </c:spPr>
          <c:invertIfNegative val="0"/>
          <c:dPt>
            <c:idx val="0"/>
            <c:invertIfNegative val="0"/>
            <c:spPr>
              <a:solidFill>
                <a:srgbClr val="70ad47"/>
              </a:solidFill>
              <a:ln w="0">
                <a:noFill/>
              </a:ln>
            </c:spPr>
          </c:dPt>
          <c:dPt>
            <c:idx val="1"/>
            <c:invertIfNegative val="0"/>
            <c:spPr>
              <a:solidFill>
                <a:srgbClr val="70ad47"/>
              </a:solidFill>
              <a:ln w="0">
                <a:noFill/>
              </a:ln>
            </c:spPr>
          </c:dPt>
          <c:dLbls>
            <c:numFmt formatCode="#\ ##0.00&quot; ₽&quot;" sourceLinked="0"/>
            <c:dLbl>
              <c:idx val="0"/>
              <c:layout>
                <c:manualLayout>
                  <c:x val="0.0041996444852137"/>
                  <c:y val="-0.0027823371105933"/>
                </c:manualLayout>
              </c:layout>
              <c:numFmt formatCode="#\ ##0.00&quot; ₽&quot;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40404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0.00419964448521362"/>
                  <c:y val="-0.0139116855529665"/>
                </c:manualLayout>
              </c:layout>
              <c:numFmt formatCode="#\ ##0.00&quot; ₽&quot;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40404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197" spc="-1" strike="noStrike">
                    <a:solidFill>
                      <a:srgbClr val="404040"/>
                    </a:solidFill>
                    <a:latin typeface="Calibri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67725.5</c:v>
                </c:pt>
                <c:pt idx="1">
                  <c:v>79597.72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Уточненный показатель</c:v>
                </c:pt>
              </c:strCache>
            </c:strRef>
          </c:tx>
          <c:spPr>
            <a:solidFill>
              <a:srgbClr val="5b9bd5"/>
            </a:solidFill>
            <a:ln w="0">
              <a:noFill/>
            </a:ln>
          </c:spPr>
          <c:invertIfNegative val="0"/>
          <c:dPt>
            <c:idx val="0"/>
            <c:invertIfNegative val="0"/>
            <c:spPr>
              <a:solidFill>
                <a:srgbClr val="5b9bd5"/>
              </a:solidFill>
              <a:ln w="0">
                <a:noFill/>
              </a:ln>
            </c:spPr>
          </c:dPt>
          <c:dPt>
            <c:idx val="1"/>
            <c:invertIfNegative val="0"/>
            <c:spPr>
              <a:solidFill>
                <a:srgbClr val="5b9bd5"/>
              </a:solidFill>
              <a:ln w="0">
                <a:noFill/>
              </a:ln>
            </c:spPr>
          </c:dPt>
          <c:dLbls>
            <c:numFmt formatCode="#\ ##0.00&quot; ₽&quot;" sourceLinked="0"/>
            <c:dLbl>
              <c:idx val="0"/>
              <c:layout>
                <c:manualLayout>
                  <c:x val="0.00209982224260685"/>
                  <c:y val="-0.0500820679906794"/>
                </c:manualLayout>
              </c:layout>
              <c:numFmt formatCode="#\ ##0.00&quot; ₽&quot;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40404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0.0125989334556411"/>
                  <c:y val="-0.0111293484423732"/>
                </c:manualLayout>
              </c:layout>
              <c:numFmt formatCode="#\ ##0.00&quot; ₽&quot;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40404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197" spc="-1" strike="noStrike">
                    <a:solidFill>
                      <a:srgbClr val="404040"/>
                    </a:solidFill>
                    <a:latin typeface="Calibri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2"/>
                <c:pt idx="0">
                  <c:v>67825.6</c:v>
                </c:pt>
                <c:pt idx="1">
                  <c:v>78198.7</c:v>
                </c:pt>
              </c:numCache>
            </c:numRef>
          </c:val>
        </c:ser>
        <c:gapWidth val="150"/>
        <c:overlap val="0"/>
        <c:axId val="47802850"/>
        <c:axId val="57965769"/>
      </c:barChart>
      <c:catAx>
        <c:axId val="4780285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0" sz="1197" spc="-1" strike="noStrike">
                <a:solidFill>
                  <a:srgbClr val="595959"/>
                </a:solidFill>
                <a:latin typeface="Calibri"/>
              </a:defRPr>
            </a:pPr>
          </a:p>
        </c:txPr>
        <c:crossAx val="57965769"/>
        <c:crosses val="autoZero"/>
        <c:auto val="1"/>
        <c:lblAlgn val="ctr"/>
        <c:lblOffset val="100"/>
        <c:noMultiLvlLbl val="0"/>
      </c:catAx>
      <c:valAx>
        <c:axId val="57965769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#\ ##0.00&quot; ₽&quot;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0" sz="1197" spc="-1" strike="noStrike">
                <a:solidFill>
                  <a:srgbClr val="595959"/>
                </a:solidFill>
                <a:latin typeface="Calibri"/>
              </a:defRPr>
            </a:pPr>
          </a:p>
        </c:txPr>
        <c:crossAx val="47802850"/>
        <c:crosses val="autoZero"/>
        <c:crossBetween val="between"/>
      </c:valAx>
      <c:spPr>
        <a:noFill/>
        <a:ln w="0">
          <a:noFill/>
        </a:ln>
      </c:spPr>
    </c:plotArea>
    <c:legend>
      <c:legendPos val="b"/>
      <c:overlay val="0"/>
      <c:spPr>
        <a:noFill/>
        <a:ln w="0">
          <a:noFill/>
        </a:ln>
      </c:spPr>
      <c:txPr>
        <a:bodyPr/>
        <a:lstStyle/>
        <a:p>
          <a:pPr>
            <a:defRPr b="0" sz="1197" spc="-1" strike="noStrike">
              <a:solidFill>
                <a:srgbClr val="595959"/>
              </a:solidFill>
              <a:latin typeface="Calibri"/>
            </a:defRPr>
          </a:pPr>
        </a:p>
      </c:txPr>
    </c:legend>
    <c:plotVisOnly val="1"/>
    <c:dispBlanksAs val="gap"/>
  </c:chart>
  <c:spPr>
    <a:noFill/>
    <a:ln w="9360">
      <a:noFill/>
    </a:ln>
  </c:spPr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lang="ru-RU" sz="1862" spc="-1" strike="noStrike">
                <a:solidFill>
                  <a:srgbClr val="595959"/>
                </a:solidFill>
                <a:latin typeface="Calibri"/>
              </a:defRPr>
            </a:pPr>
            <a:r>
              <a:rPr b="0" lang="ru-RU" sz="1862" spc="-1" strike="noStrike">
                <a:solidFill>
                  <a:srgbClr val="595959"/>
                </a:solidFill>
                <a:latin typeface="Calibri"/>
              </a:rPr>
              <a:t>Итоги 2023 года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4472c4"/>
            </a:solidFill>
            <a:ln w="0">
              <a:noFill/>
            </a:ln>
          </c:spPr>
          <c:explosion val="0"/>
          <c:dPt>
            <c:idx val="0"/>
            <c:spPr>
              <a:solidFill>
                <a:srgbClr val="00b050"/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1"/>
            <c:spPr>
              <a:solidFill>
                <a:srgbClr val="4472c4"/>
              </a:solidFill>
              <a:ln w="19080">
                <a:solidFill>
                  <a:srgbClr val="ffffff"/>
                </a:solidFill>
                <a:round/>
              </a:ln>
            </c:spPr>
          </c:dPt>
          <c:dLbls>
            <c:numFmt formatCode="0.00%" sourceLinked="0"/>
            <c:dLbl>
              <c:idx val="0"/>
              <c:numFmt formatCode="0.00%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404040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0.00%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404040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197" spc="-1" strike="noStrike">
                    <a:solidFill>
                      <a:srgbClr val="404040"/>
                    </a:solidFill>
                    <a:latin typeface="Calibri"/>
                  </a:defRPr>
                </a:pPr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</c:dLbls>
          <c:cat>
            <c:strRef>
              <c:f>categories</c:f>
              <c:strCache>
                <c:ptCount val="2"/>
                <c:pt idx="0">
                  <c:v> </c:v>
                </c:pt>
                <c:pt idx="1">
                  <c:v> 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0.906</c:v>
                </c:pt>
                <c:pt idx="1">
                  <c:v>0.094</c:v>
                </c:pt>
              </c:numCache>
            </c:numRef>
          </c:val>
        </c:ser>
        <c:firstSliceAng val="0"/>
      </c:pieChart>
      <c:spPr>
        <a:noFill/>
        <a:ln w="0">
          <a:noFill/>
        </a:ln>
      </c:spPr>
    </c:plotArea>
    <c:plotVisOnly val="1"/>
    <c:dispBlanksAs val="gap"/>
  </c:chart>
  <c:spPr>
    <a:noFill/>
    <a:ln w="9360">
      <a:noFill/>
    </a:ln>
  </c:spPr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lang="ru-RU" sz="1862" spc="-1" strike="noStrike">
                <a:solidFill>
                  <a:srgbClr val="595959"/>
                </a:solidFill>
                <a:latin typeface="Calibri"/>
              </a:defRPr>
            </a:pPr>
            <a:r>
              <a:rPr b="0" lang="ru-RU" sz="1862" spc="-1" strike="noStrike">
                <a:solidFill>
                  <a:srgbClr val="595959"/>
                </a:solidFill>
                <a:latin typeface="Calibri"/>
              </a:rPr>
              <a:t>Итоги 2020 года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4472c4"/>
            </a:solidFill>
            <a:ln w="0">
              <a:noFill/>
            </a:ln>
          </c:spPr>
          <c:explosion val="0"/>
          <c:dPt>
            <c:idx val="0"/>
            <c:spPr>
              <a:solidFill>
                <a:srgbClr val="4472c4"/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1"/>
            <c:spPr>
              <a:solidFill>
                <a:srgbClr val="ed7d31"/>
              </a:solidFill>
              <a:ln w="19080">
                <a:solidFill>
                  <a:srgbClr val="ffffff"/>
                </a:solidFill>
                <a:round/>
              </a:ln>
            </c:spPr>
          </c:dPt>
          <c:dLbls>
            <c:numFmt formatCode="0.00%" sourceLinked="0"/>
            <c:dLbl>
              <c:idx val="0"/>
              <c:numFmt formatCode="0.00%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404040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0.00%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404040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197" spc="-1" strike="noStrike">
                    <a:solidFill>
                      <a:srgbClr val="404040"/>
                    </a:solidFill>
                    <a:latin typeface="Calibri"/>
                  </a:defRPr>
                </a:pPr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</c:dLbls>
          <c:cat>
            <c:strRef>
              <c:f>categories</c:f>
              <c:strCache>
                <c:ptCount val="2"/>
                <c:pt idx="0">
                  <c:v> </c:v>
                </c:pt>
                <c:pt idx="1">
                  <c:v> 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0.874</c:v>
                </c:pt>
                <c:pt idx="1">
                  <c:v>0.126</c:v>
                </c:pt>
              </c:numCache>
            </c:numRef>
          </c:val>
        </c:ser>
        <c:firstSliceAng val="0"/>
      </c:pieChart>
      <c:spPr>
        <a:noFill/>
        <a:ln w="0">
          <a:noFill/>
        </a:ln>
      </c:spPr>
    </c:plotArea>
    <c:plotVisOnly val="1"/>
    <c:dispBlanksAs val="gap"/>
  </c:chart>
  <c:spPr>
    <a:noFill/>
    <a:ln w="9360">
      <a:noFill/>
    </a:ln>
  </c:spPr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lang="ru-RU" sz="1862" spc="-1" strike="noStrike">
                <a:solidFill>
                  <a:srgbClr val="595959"/>
                </a:solidFill>
                <a:latin typeface="Calibri"/>
              </a:defRPr>
            </a:pPr>
            <a:r>
              <a:rPr b="0" lang="ru-RU" sz="1862" spc="-1" strike="noStrike">
                <a:solidFill>
                  <a:srgbClr val="595959"/>
                </a:solidFill>
                <a:latin typeface="Calibri"/>
              </a:rPr>
              <a:t>Итоги 2023 года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4472c4"/>
            </a:solidFill>
            <a:ln w="0">
              <a:noFill/>
            </a:ln>
          </c:spPr>
          <c:explosion val="0"/>
          <c:dPt>
            <c:idx val="0"/>
            <c:spPr>
              <a:solidFill>
                <a:srgbClr val="ed7d31"/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1"/>
            <c:spPr>
              <a:solidFill>
                <a:srgbClr val="ffc000"/>
              </a:solidFill>
              <a:ln w="19080">
                <a:solidFill>
                  <a:srgbClr val="ffffff"/>
                </a:solidFill>
                <a:round/>
              </a:ln>
            </c:spPr>
          </c:dPt>
          <c:dLbls>
            <c:numFmt formatCode="0.00%" sourceLinked="0"/>
            <c:dLbl>
              <c:idx val="0"/>
              <c:numFmt formatCode="0.00%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404040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0.00%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404040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197" spc="-1" strike="noStrike">
                    <a:solidFill>
                      <a:srgbClr val="404040"/>
                    </a:solidFill>
                    <a:latin typeface="Calibri"/>
                  </a:defRPr>
                </a:pPr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</c:dLbls>
          <c:cat>
            <c:strRef>
              <c:f>categories</c:f>
              <c:strCache>
                <c:ptCount val="2"/>
                <c:pt idx="0">
                  <c:v> </c:v>
                </c:pt>
                <c:pt idx="1">
                  <c:v> 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0.906</c:v>
                </c:pt>
                <c:pt idx="1">
                  <c:v>0.094</c:v>
                </c:pt>
              </c:numCache>
            </c:numRef>
          </c:val>
        </c:ser>
        <c:firstSliceAng val="0"/>
      </c:pieChart>
      <c:spPr>
        <a:noFill/>
        <a:ln w="0">
          <a:noFill/>
        </a:ln>
      </c:spPr>
    </c:plotArea>
    <c:plotVisOnly val="1"/>
    <c:dispBlanksAs val="gap"/>
  </c:chart>
  <c:spPr>
    <a:noFill/>
    <a:ln w="9360">
      <a:noFill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lang="ru-RU" sz="1862" spc="-1" strike="noStrike">
                <a:solidFill>
                  <a:srgbClr val="595959"/>
                </a:solidFill>
                <a:latin typeface="Calibri"/>
              </a:defRPr>
            </a:pPr>
            <a:r>
              <a:rPr b="0" lang="ru-RU" sz="1862" spc="-1" strike="noStrike">
                <a:solidFill>
                  <a:srgbClr val="595959"/>
                </a:solidFill>
                <a:latin typeface="Calibri"/>
              </a:rPr>
              <a:t>Показатель средней заработной платы, ₽ 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Целевой показатель</c:v>
                </c:pt>
              </c:strCache>
            </c:strRef>
          </c:tx>
          <c:spPr>
            <a:solidFill>
              <a:srgbClr val="70ad47"/>
            </a:solidFill>
            <a:ln w="0">
              <a:noFill/>
            </a:ln>
          </c:spPr>
          <c:invertIfNegative val="0"/>
          <c:dPt>
            <c:idx val="0"/>
            <c:invertIfNegative val="0"/>
            <c:spPr>
              <a:solidFill>
                <a:srgbClr val="70ad47"/>
              </a:solidFill>
              <a:ln w="0">
                <a:noFill/>
              </a:ln>
            </c:spPr>
          </c:dPt>
          <c:dPt>
            <c:idx val="1"/>
            <c:invertIfNegative val="0"/>
            <c:spPr>
              <a:solidFill>
                <a:srgbClr val="70ad47"/>
              </a:solidFill>
              <a:ln w="0">
                <a:noFill/>
              </a:ln>
            </c:spPr>
          </c:dPt>
          <c:dLbls>
            <c:numFmt formatCode="#\ ##0.00&quot; ₽&quot;" sourceLinked="0"/>
            <c:dLbl>
              <c:idx val="0"/>
              <c:layout>
                <c:manualLayout>
                  <c:x val="0.0041996444852137"/>
                  <c:y val="-0.0027823371105933"/>
                </c:manualLayout>
              </c:layout>
              <c:numFmt formatCode="#\ ##0.00&quot; ₽&quot;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40404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0.00419964448521362"/>
                  <c:y val="-0.0139116855529665"/>
                </c:manualLayout>
              </c:layout>
              <c:numFmt formatCode="#\ ##0.00&quot; ₽&quot;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40404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197" spc="-1" strike="noStrike">
                    <a:solidFill>
                      <a:srgbClr val="404040"/>
                    </a:solidFill>
                    <a:latin typeface="Calibri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2023 год - 20 место</c:v>
                </c:pt>
                <c:pt idx="1">
                  <c:v>2024 год - 18 место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67725.5</c:v>
                </c:pt>
                <c:pt idx="1">
                  <c:v>79597.72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Уточненный показатель</c:v>
                </c:pt>
              </c:strCache>
            </c:strRef>
          </c:tx>
          <c:spPr>
            <a:solidFill>
              <a:srgbClr val="5b9bd5"/>
            </a:solidFill>
            <a:ln w="0">
              <a:noFill/>
            </a:ln>
          </c:spPr>
          <c:invertIfNegative val="0"/>
          <c:dPt>
            <c:idx val="0"/>
            <c:invertIfNegative val="0"/>
            <c:spPr>
              <a:solidFill>
                <a:srgbClr val="5b9bd5"/>
              </a:solidFill>
              <a:ln w="0">
                <a:noFill/>
              </a:ln>
            </c:spPr>
          </c:dPt>
          <c:dPt>
            <c:idx val="1"/>
            <c:invertIfNegative val="0"/>
            <c:spPr>
              <a:solidFill>
                <a:srgbClr val="5b9bd5"/>
              </a:solidFill>
              <a:ln w="0">
                <a:noFill/>
              </a:ln>
            </c:spPr>
          </c:dPt>
          <c:dLbls>
            <c:numFmt formatCode="#\ ##0.00&quot; ₽&quot;" sourceLinked="0"/>
            <c:dLbl>
              <c:idx val="0"/>
              <c:layout>
                <c:manualLayout>
                  <c:x val="0.00209982224260685"/>
                  <c:y val="-0.0500820679906794"/>
                </c:manualLayout>
              </c:layout>
              <c:numFmt formatCode="#\ ##0.00&quot; ₽&quot;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40404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0.0125989334556411"/>
                  <c:y val="-0.0111293484423732"/>
                </c:manualLayout>
              </c:layout>
              <c:numFmt formatCode="#\ ##0.00&quot; ₽&quot;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40404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197" spc="-1" strike="noStrike">
                    <a:solidFill>
                      <a:srgbClr val="404040"/>
                    </a:solidFill>
                    <a:latin typeface="Calibri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2023 год - 20 место</c:v>
                </c:pt>
                <c:pt idx="1">
                  <c:v>2024 год - 18 место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2"/>
                <c:pt idx="0">
                  <c:v>67825.6</c:v>
                </c:pt>
                <c:pt idx="1">
                  <c:v>78198.7</c:v>
                </c:pt>
              </c:numCache>
            </c:numRef>
          </c:val>
        </c:ser>
        <c:gapWidth val="150"/>
        <c:overlap val="0"/>
        <c:axId val="80472542"/>
        <c:axId val="54307365"/>
      </c:barChart>
      <c:catAx>
        <c:axId val="8047254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0" sz="1197" spc="-1" strike="noStrike">
                <a:solidFill>
                  <a:srgbClr val="595959"/>
                </a:solidFill>
                <a:latin typeface="Calibri"/>
              </a:defRPr>
            </a:pPr>
          </a:p>
        </c:txPr>
        <c:crossAx val="54307365"/>
        <c:crosses val="autoZero"/>
        <c:auto val="1"/>
        <c:lblAlgn val="ctr"/>
        <c:lblOffset val="100"/>
        <c:noMultiLvlLbl val="0"/>
      </c:catAx>
      <c:valAx>
        <c:axId val="54307365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#\ ##0.00&quot; ₽&quot;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0" sz="1197" spc="-1" strike="noStrike">
                <a:solidFill>
                  <a:srgbClr val="595959"/>
                </a:solidFill>
                <a:latin typeface="Calibri"/>
              </a:defRPr>
            </a:pPr>
          </a:p>
        </c:txPr>
        <c:crossAx val="80472542"/>
        <c:crosses val="autoZero"/>
        <c:crossBetween val="between"/>
      </c:valAx>
      <c:spPr>
        <a:noFill/>
        <a:ln w="0">
          <a:noFill/>
        </a:ln>
      </c:spPr>
    </c:plotArea>
    <c:legend>
      <c:legendPos val="b"/>
      <c:overlay val="0"/>
      <c:spPr>
        <a:noFill/>
        <a:ln w="0">
          <a:noFill/>
        </a:ln>
      </c:spPr>
      <c:txPr>
        <a:bodyPr/>
        <a:lstStyle/>
        <a:p>
          <a:pPr>
            <a:defRPr b="0" sz="1197" spc="-1" strike="noStrike">
              <a:solidFill>
                <a:srgbClr val="595959"/>
              </a:solidFill>
              <a:latin typeface="Calibri"/>
            </a:defRPr>
          </a:pPr>
        </a:p>
      </c:txPr>
    </c:legend>
    <c:plotVisOnly val="1"/>
    <c:dispBlanksAs val="gap"/>
  </c:chart>
  <c:spPr>
    <a:noFill/>
    <a:ln w="9360">
      <a:noFill/>
    </a:ln>
  </c:spPr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lang="ru-RU" sz="1862" spc="-1" strike="noStrike">
                <a:solidFill>
                  <a:srgbClr val="595959"/>
                </a:solidFill>
                <a:latin typeface="Calibri"/>
              </a:defRPr>
            </a:pPr>
            <a:r>
              <a:rPr b="0" lang="ru-RU" sz="1862" spc="-1" strike="noStrike">
                <a:solidFill>
                  <a:srgbClr val="595959"/>
                </a:solidFill>
                <a:latin typeface="Calibri"/>
              </a:rPr>
              <a:t>Показатель средней заработной платы, ₽ 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Целевой показатель</c:v>
                </c:pt>
              </c:strCache>
            </c:strRef>
          </c:tx>
          <c:spPr>
            <a:solidFill>
              <a:srgbClr val="70ad47"/>
            </a:solidFill>
            <a:ln w="0">
              <a:noFill/>
            </a:ln>
          </c:spPr>
          <c:invertIfNegative val="0"/>
          <c:dPt>
            <c:idx val="0"/>
            <c:invertIfNegative val="0"/>
            <c:spPr>
              <a:solidFill>
                <a:srgbClr val="70ad47"/>
              </a:solidFill>
              <a:ln w="0">
                <a:noFill/>
              </a:ln>
            </c:spPr>
          </c:dPt>
          <c:dPt>
            <c:idx val="1"/>
            <c:invertIfNegative val="0"/>
            <c:spPr>
              <a:solidFill>
                <a:srgbClr val="70ad47"/>
              </a:solidFill>
              <a:ln w="0">
                <a:noFill/>
              </a:ln>
            </c:spPr>
          </c:dPt>
          <c:dLbls>
            <c:numFmt formatCode="#\ ##0.00&quot; ₽&quot;" sourceLinked="0"/>
            <c:dLbl>
              <c:idx val="0"/>
              <c:layout>
                <c:manualLayout>
                  <c:x val="0.0041996444852137"/>
                  <c:y val="-0.0027823371105933"/>
                </c:manualLayout>
              </c:layout>
              <c:numFmt formatCode="#\ ##0.00&quot; ₽&quot;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40404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0.00419964448521362"/>
                  <c:y val="-0.0139116855529665"/>
                </c:manualLayout>
              </c:layout>
              <c:numFmt formatCode="#\ ##0.00&quot; ₽&quot;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40404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197" spc="-1" strike="noStrike">
                    <a:solidFill>
                      <a:srgbClr val="404040"/>
                    </a:solidFill>
                    <a:latin typeface="Calibri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67725.5</c:v>
                </c:pt>
                <c:pt idx="1">
                  <c:v>79597.72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Уточненный показатель</c:v>
                </c:pt>
              </c:strCache>
            </c:strRef>
          </c:tx>
          <c:spPr>
            <a:solidFill>
              <a:srgbClr val="5b9bd5"/>
            </a:solidFill>
            <a:ln w="0">
              <a:noFill/>
            </a:ln>
          </c:spPr>
          <c:invertIfNegative val="0"/>
          <c:dPt>
            <c:idx val="0"/>
            <c:invertIfNegative val="0"/>
            <c:spPr>
              <a:solidFill>
                <a:srgbClr val="5b9bd5"/>
              </a:solidFill>
              <a:ln w="0">
                <a:noFill/>
              </a:ln>
            </c:spPr>
          </c:dPt>
          <c:dPt>
            <c:idx val="1"/>
            <c:invertIfNegative val="0"/>
            <c:spPr>
              <a:solidFill>
                <a:srgbClr val="5b9bd5"/>
              </a:solidFill>
              <a:ln w="0">
                <a:noFill/>
              </a:ln>
            </c:spPr>
          </c:dPt>
          <c:dLbls>
            <c:numFmt formatCode="#\ ##0.00&quot; ₽&quot;" sourceLinked="0"/>
            <c:dLbl>
              <c:idx val="0"/>
              <c:layout>
                <c:manualLayout>
                  <c:x val="0.00209982224260685"/>
                  <c:y val="-0.0500820679906794"/>
                </c:manualLayout>
              </c:layout>
              <c:numFmt formatCode="#\ ##0.00&quot; ₽&quot;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40404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0.0125989334556411"/>
                  <c:y val="-0.0111293484423732"/>
                </c:manualLayout>
              </c:layout>
              <c:numFmt formatCode="#\ ##0.00&quot; ₽&quot;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40404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197" spc="-1" strike="noStrike">
                    <a:solidFill>
                      <a:srgbClr val="404040"/>
                    </a:solidFill>
                    <a:latin typeface="Calibri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2"/>
                <c:pt idx="0">
                  <c:v>67825.6</c:v>
                </c:pt>
                <c:pt idx="1">
                  <c:v>78198.7</c:v>
                </c:pt>
              </c:numCache>
            </c:numRef>
          </c:val>
        </c:ser>
        <c:gapWidth val="150"/>
        <c:overlap val="0"/>
        <c:axId val="40195051"/>
        <c:axId val="94464077"/>
      </c:barChart>
      <c:catAx>
        <c:axId val="40195051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0" sz="1197" spc="-1" strike="noStrike">
                <a:solidFill>
                  <a:srgbClr val="595959"/>
                </a:solidFill>
                <a:latin typeface="Calibri"/>
              </a:defRPr>
            </a:pPr>
          </a:p>
        </c:txPr>
        <c:crossAx val="94464077"/>
        <c:crosses val="autoZero"/>
        <c:auto val="1"/>
        <c:lblAlgn val="ctr"/>
        <c:lblOffset val="100"/>
        <c:noMultiLvlLbl val="0"/>
      </c:catAx>
      <c:valAx>
        <c:axId val="94464077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#\ ##0.00&quot; ₽&quot;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0" sz="1197" spc="-1" strike="noStrike">
                <a:solidFill>
                  <a:srgbClr val="595959"/>
                </a:solidFill>
                <a:latin typeface="Calibri"/>
              </a:defRPr>
            </a:pPr>
          </a:p>
        </c:txPr>
        <c:crossAx val="40195051"/>
        <c:crosses val="autoZero"/>
        <c:crossBetween val="between"/>
      </c:valAx>
      <c:spPr>
        <a:noFill/>
        <a:ln w="0">
          <a:noFill/>
        </a:ln>
      </c:spPr>
    </c:plotArea>
    <c:legend>
      <c:legendPos val="b"/>
      <c:overlay val="0"/>
      <c:spPr>
        <a:noFill/>
        <a:ln w="0">
          <a:noFill/>
        </a:ln>
      </c:spPr>
      <c:txPr>
        <a:bodyPr/>
        <a:lstStyle/>
        <a:p>
          <a:pPr>
            <a:defRPr b="0" sz="1197" spc="-1" strike="noStrike">
              <a:solidFill>
                <a:srgbClr val="595959"/>
              </a:solidFill>
              <a:latin typeface="Calibri"/>
            </a:defRPr>
          </a:pPr>
        </a:p>
      </c:txPr>
    </c:legend>
    <c:plotVisOnly val="1"/>
    <c:dispBlanksAs val="gap"/>
  </c:chart>
  <c:spPr>
    <a:noFill/>
    <a:ln w="9360">
      <a:noFill/>
    </a:ln>
  </c:spPr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Целевой показатель</c:v>
                </c:pt>
              </c:strCache>
            </c:strRef>
          </c:tx>
          <c:spPr>
            <a:solidFill>
              <a:srgbClr val="70ad47"/>
            </a:solidFill>
            <a:ln w="0">
              <a:noFill/>
            </a:ln>
          </c:spPr>
          <c:invertIfNegative val="0"/>
          <c:dPt>
            <c:idx val="1"/>
            <c:invertIfNegative val="0"/>
            <c:spPr>
              <a:solidFill>
                <a:srgbClr val="70ad47"/>
              </a:solidFill>
              <a:ln w="0">
                <a:noFill/>
              </a:ln>
            </c:spPr>
          </c:dPt>
          <c:dLbls>
            <c:numFmt formatCode="_(\₽* #,##0.00_);_(\₽* \(#,##0.00\);_(\₽* \-??_);_(@_)" sourceLinked="0"/>
            <c:dLbl>
              <c:idx val="1"/>
              <c:layout>
                <c:manualLayout>
                  <c:x val="-0.00425356755418861"/>
                  <c:y val="-0.0624809079902661"/>
                </c:manualLayout>
              </c:layout>
              <c:numFmt formatCode="_(\₽* #,##0.00_);_(\₽* \(#,##0.00\);_(\₽* \-??_);_(@_)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40404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197" spc="-1" strike="noStrike">
                    <a:solidFill>
                      <a:srgbClr val="404040"/>
                    </a:solidFill>
                    <a:latin typeface="Calibri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2023 год - 21 место</c:v>
                </c:pt>
                <c:pt idx="1">
                  <c:v>2024 год - 19 место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1">
                  <c:v>101968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Уточненный показатель</c:v>
                </c:pt>
              </c:strCache>
            </c:strRef>
          </c:tx>
          <c:spPr>
            <a:solidFill>
              <a:srgbClr val="5b9bd5"/>
            </a:solidFill>
            <a:ln w="0">
              <a:noFill/>
            </a:ln>
          </c:spPr>
          <c:invertIfNegative val="0"/>
          <c:dPt>
            <c:idx val="1"/>
            <c:invertIfNegative val="0"/>
            <c:spPr>
              <a:solidFill>
                <a:srgbClr val="5b9bd5"/>
              </a:solidFill>
              <a:ln w="0">
                <a:noFill/>
              </a:ln>
            </c:spPr>
          </c:dPt>
          <c:dLbls>
            <c:numFmt formatCode="_(\₽* #,##0.00_);_(\₽* \(#,##0.00\);_(\₽* \-??_);_(@_)" sourceLinked="0"/>
            <c:dLbl>
              <c:idx val="1"/>
              <c:layout>
                <c:manualLayout>
                  <c:x val="0.00638035133128291"/>
                  <c:y val="-0.0170402476337089"/>
                </c:manualLayout>
              </c:layout>
              <c:numFmt formatCode="_(\₽* #,##0.00_);_(\₽* \(#,##0.00\);_(\₽* \-??_);_(@_)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40404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197" spc="-1" strike="noStrike">
                    <a:solidFill>
                      <a:srgbClr val="404040"/>
                    </a:solidFill>
                    <a:latin typeface="Calibri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2023 год - 21 место</c:v>
                </c:pt>
                <c:pt idx="1">
                  <c:v>2024 год - 19 место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2"/>
                <c:pt idx="1">
                  <c:v>100021</c:v>
                </c:pt>
              </c:numCache>
            </c:numRef>
          </c:val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Фактический Показатель</c:v>
                </c:pt>
              </c:strCache>
            </c:strRef>
          </c:tx>
          <c:spPr>
            <a:solidFill>
              <a:srgbClr val="ffc000"/>
            </a:solidFill>
            <a:ln w="0">
              <a:noFill/>
            </a:ln>
          </c:spPr>
          <c:invertIfNegative val="0"/>
          <c:dLbls>
            <c:numFmt formatCode="General" sourceLinked="0"/>
            <c:txPr>
              <a:bodyPr wrap="square"/>
              <a:lstStyle/>
              <a:p>
                <a:pPr>
                  <a:defRPr b="0" sz="1197" spc="-1" strike="noStrike">
                    <a:solidFill>
                      <a:srgbClr val="404040"/>
                    </a:solidFill>
                    <a:latin typeface="Calibri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2023 год - 21 место</c:v>
                </c:pt>
                <c:pt idx="1">
                  <c:v>2024 год - 19 место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2"/>
                <c:pt idx="0">
                  <c:v>53740</c:v>
                </c:pt>
              </c:numCache>
            </c:numRef>
          </c:val>
        </c:ser>
        <c:gapWidth val="219"/>
        <c:overlap val="-27"/>
        <c:axId val="90563559"/>
        <c:axId val="60073597"/>
      </c:barChart>
      <c:catAx>
        <c:axId val="90563559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0" sz="1197" spc="-1" strike="noStrike">
                <a:solidFill>
                  <a:srgbClr val="595959"/>
                </a:solidFill>
                <a:latin typeface="Calibri"/>
              </a:defRPr>
            </a:pPr>
          </a:p>
        </c:txPr>
        <c:crossAx val="60073597"/>
        <c:crosses val="autoZero"/>
        <c:auto val="1"/>
        <c:lblAlgn val="ctr"/>
        <c:lblOffset val="100"/>
        <c:noMultiLvlLbl val="0"/>
      </c:catAx>
      <c:valAx>
        <c:axId val="60073597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_(\₽* #,##0.00_);_(\₽* \(#,##0.00\);_(\₽* \-??_);_(@_)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0" sz="1197" spc="-1" strike="noStrike">
                <a:solidFill>
                  <a:srgbClr val="595959"/>
                </a:solidFill>
                <a:latin typeface="Calibri"/>
              </a:defRPr>
            </a:pPr>
          </a:p>
        </c:txPr>
        <c:crossAx val="90563559"/>
        <c:crosses val="autoZero"/>
        <c:crossBetween val="between"/>
      </c:valAx>
      <c:spPr>
        <a:noFill/>
        <a:ln w="0">
          <a:noFill/>
        </a:ln>
      </c:spPr>
    </c:plotArea>
    <c:legend>
      <c:legendPos val="b"/>
      <c:overlay val="0"/>
      <c:spPr>
        <a:noFill/>
        <a:ln w="0">
          <a:noFill/>
        </a:ln>
      </c:spPr>
      <c:txPr>
        <a:bodyPr/>
        <a:lstStyle/>
        <a:p>
          <a:pPr>
            <a:defRPr b="0" sz="1197" spc="-1" strike="noStrike">
              <a:solidFill>
                <a:srgbClr val="595959"/>
              </a:solidFill>
              <a:latin typeface="Calibri"/>
            </a:defRPr>
          </a:pPr>
        </a:p>
      </c:txPr>
    </c:legend>
    <c:plotVisOnly val="1"/>
    <c:dispBlanksAs val="gap"/>
  </c:chart>
  <c:spPr>
    <a:noFill/>
    <a:ln w="9360">
      <a:noFill/>
    </a:ln>
  </c:spPr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lang="ru-RU" sz="1800" spc="-1" strike="noStrike">
                <a:solidFill>
                  <a:srgbClr val="595959"/>
                </a:solidFill>
                <a:latin typeface="Bahnschrift Light"/>
              </a:defRPr>
            </a:pPr>
            <a:r>
              <a:rPr b="0" lang="ru-RU" sz="1800" spc="-1" strike="noStrike">
                <a:solidFill>
                  <a:srgbClr val="595959"/>
                </a:solidFill>
                <a:latin typeface="Bahnschrift Light"/>
              </a:rPr>
              <a:t>Целевой показатель средней заработной платы, ₽</a:t>
            </a:r>
          </a:p>
        </c:rich>
      </c:tx>
      <c:overlay val="0"/>
      <c:spPr>
        <a:noFill/>
        <a:ln w="0">
          <a:noFill/>
        </a:ln>
      </c:spPr>
    </c:title>
    <c:autoTitleDeleted val="0"/>
    <c:view3D>
      <c:rotX val="15"/>
      <c:rotY val="20"/>
      <c:rAngAx val="1"/>
      <c:perspective val="30"/>
    </c:view3D>
    <c:floor>
      <c:spPr>
        <a:noFill/>
        <a:ln w="6480">
          <a:noFill/>
        </a:ln>
      </c:spPr>
    </c:floor>
    <c:sideWall>
      <c:spPr>
        <a:noFill/>
        <a:ln w="6480">
          <a:noFill/>
        </a:ln>
      </c:spPr>
    </c:sideWall>
    <c:backWall>
      <c:spPr>
        <a:noFill/>
        <a:ln w="6480">
          <a:noFill/>
        </a:ln>
      </c:spPr>
    </c:backWall>
    <c:plotArea>
      <c:bar3D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 Показатель 1</c:v>
                </c:pt>
              </c:strCache>
            </c:strRef>
          </c:tx>
          <c:spPr>
            <a:solidFill>
              <a:srgbClr val="4472c4"/>
            </a:solidFill>
            <a:ln w="0">
              <a:noFill/>
            </a:ln>
          </c:spPr>
          <c:invertIfNegative val="0"/>
          <c:dPt>
            <c:idx val="0"/>
            <c:invertIfNegative val="0"/>
            <c:spPr>
              <a:solidFill>
                <a:srgbClr val="4472c4"/>
              </a:solidFill>
              <a:ln w="0">
                <a:noFill/>
              </a:ln>
            </c:spPr>
          </c:dPt>
          <c:dLbls>
            <c:numFmt formatCode="General" sourceLinked="0"/>
            <c:dLbl>
              <c:idx val="0"/>
              <c:layout>
                <c:manualLayout>
                  <c:x val="0.140625"/>
                  <c:y val="-0.0351562478373371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404040"/>
                      </a:solidFill>
                      <a:latin typeface="Calibri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197" spc="-1" strike="noStrike">
                    <a:solidFill>
                      <a:srgbClr val="404040"/>
                    </a:solidFill>
                    <a:latin typeface="Calibri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78198.7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Показатель 2</c:v>
                </c:pt>
              </c:strCache>
            </c:strRef>
          </c:tx>
          <c:spPr>
            <a:solidFill>
              <a:srgbClr val="ed7d31"/>
            </a:solidFill>
            <a:ln w="0">
              <a:noFill/>
            </a:ln>
          </c:spPr>
          <c:invertIfNegative val="0"/>
          <c:dPt>
            <c:idx val="1"/>
            <c:invertIfNegative val="0"/>
            <c:spPr>
              <a:solidFill>
                <a:srgbClr val="ed7d31"/>
              </a:solidFill>
              <a:ln w="0">
                <a:noFill/>
              </a:ln>
            </c:spPr>
          </c:dPt>
          <c:dLbls>
            <c:numFmt formatCode="#,##0.00" sourceLinked="0"/>
            <c:dLbl>
              <c:idx val="1"/>
              <c:layout>
                <c:manualLayout>
                  <c:x val="-0.16875"/>
                  <c:y val="-0.0187499988465798"/>
                </c:manualLayout>
              </c:layout>
              <c:numFmt formatCode="#,##0.00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404040"/>
                      </a:solidFill>
                      <a:latin typeface="Calibri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197" spc="-1" strike="noStrike">
                    <a:solidFill>
                      <a:srgbClr val="404040"/>
                    </a:solidFill>
                    <a:latin typeface="Calibri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2"/>
                <c:pt idx="1">
                  <c:v>79597.72</c:v>
                </c:pt>
              </c:numCache>
            </c:numRef>
          </c:val>
        </c:ser>
        <c:gapWidth val="150"/>
        <c:shape val="box"/>
        <c:axId val="39336313"/>
        <c:axId val="34244846"/>
        <c:axId val="0"/>
      </c:bar3DChart>
      <c:catAx>
        <c:axId val="39336313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0" sz="1197" spc="-1" strike="noStrike">
                <a:solidFill>
                  <a:srgbClr val="595959"/>
                </a:solidFill>
                <a:latin typeface="Calibri"/>
              </a:defRPr>
            </a:pPr>
          </a:p>
        </c:txPr>
        <c:crossAx val="34244846"/>
        <c:crosses val="autoZero"/>
        <c:auto val="1"/>
        <c:lblAlgn val="ctr"/>
        <c:lblOffset val="100"/>
        <c:noMultiLvlLbl val="0"/>
      </c:catAx>
      <c:valAx>
        <c:axId val="34244846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#,##0.00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0" sz="1197" spc="-1" strike="noStrike">
                <a:solidFill>
                  <a:srgbClr val="595959"/>
                </a:solidFill>
                <a:latin typeface="Calibri"/>
              </a:defRPr>
            </a:pPr>
          </a:p>
        </c:txPr>
        <c:crossAx val="39336313"/>
        <c:crosses val="autoZero"/>
        <c:crossBetween val="between"/>
      </c:valAx>
    </c:plotArea>
    <c:plotVisOnly val="1"/>
    <c:dispBlanksAs val="gap"/>
  </c:chart>
  <c:spPr>
    <a:noFill/>
    <a:ln w="9360">
      <a:noFill/>
    </a:ln>
  </c:spPr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lang="ru-RU" sz="1800" spc="-1" strike="noStrike">
                <a:solidFill>
                  <a:srgbClr val="595959"/>
                </a:solidFill>
                <a:latin typeface="Bahnschrift Light"/>
              </a:defRPr>
            </a:pPr>
            <a:r>
              <a:rPr b="0" lang="ru-RU" sz="1800" spc="-1" strike="noStrike">
                <a:solidFill>
                  <a:srgbClr val="595959"/>
                </a:solidFill>
                <a:latin typeface="Bahnschrift Light"/>
              </a:rPr>
              <a:t>Целевой показатель средней заработной платы, ₽</a:t>
            </a:r>
          </a:p>
        </c:rich>
      </c:tx>
      <c:overlay val="0"/>
      <c:spPr>
        <a:noFill/>
        <a:ln w="0">
          <a:noFill/>
        </a:ln>
      </c:spPr>
    </c:title>
    <c:autoTitleDeleted val="0"/>
    <c:view3D>
      <c:rotX val="15"/>
      <c:rotY val="20"/>
      <c:rAngAx val="1"/>
      <c:perspective val="30"/>
    </c:view3D>
    <c:floor>
      <c:spPr>
        <a:noFill/>
        <a:ln w="6480">
          <a:noFill/>
        </a:ln>
      </c:spPr>
    </c:floor>
    <c:sideWall>
      <c:spPr>
        <a:noFill/>
        <a:ln w="6480">
          <a:noFill/>
        </a:ln>
      </c:spPr>
    </c:sideWall>
    <c:backWall>
      <c:spPr>
        <a:noFill/>
        <a:ln w="6480">
          <a:noFill/>
        </a:ln>
      </c:spPr>
    </c:backWall>
    <c:plotArea>
      <c:bar3D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 Показатель 1</c:v>
                </c:pt>
              </c:strCache>
            </c:strRef>
          </c:tx>
          <c:spPr>
            <a:solidFill>
              <a:srgbClr val="4472c4"/>
            </a:solidFill>
            <a:ln w="0">
              <a:noFill/>
            </a:ln>
          </c:spPr>
          <c:invertIfNegative val="0"/>
          <c:dPt>
            <c:idx val="0"/>
            <c:invertIfNegative val="0"/>
            <c:spPr>
              <a:solidFill>
                <a:srgbClr val="4472c4"/>
              </a:solidFill>
              <a:ln w="0">
                <a:noFill/>
              </a:ln>
            </c:spPr>
          </c:dPt>
          <c:dLbls>
            <c:numFmt formatCode="General" sourceLinked="0"/>
            <c:dLbl>
              <c:idx val="0"/>
              <c:layout>
                <c:manualLayout>
                  <c:x val="0.140625"/>
                  <c:y val="-0.0351562478373371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404040"/>
                      </a:solidFill>
                      <a:latin typeface="Calibri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197" spc="-1" strike="noStrike">
                    <a:solidFill>
                      <a:srgbClr val="404040"/>
                    </a:solidFill>
                    <a:latin typeface="Calibri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78198.7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Показатель 2</c:v>
                </c:pt>
              </c:strCache>
            </c:strRef>
          </c:tx>
          <c:spPr>
            <a:solidFill>
              <a:srgbClr val="ed7d31"/>
            </a:solidFill>
            <a:ln w="0">
              <a:noFill/>
            </a:ln>
          </c:spPr>
          <c:invertIfNegative val="0"/>
          <c:dPt>
            <c:idx val="1"/>
            <c:invertIfNegative val="0"/>
            <c:spPr>
              <a:solidFill>
                <a:srgbClr val="ed7d31"/>
              </a:solidFill>
              <a:ln w="0">
                <a:noFill/>
              </a:ln>
            </c:spPr>
          </c:dPt>
          <c:dLbls>
            <c:numFmt formatCode="#,##0.00" sourceLinked="0"/>
            <c:dLbl>
              <c:idx val="1"/>
              <c:layout>
                <c:manualLayout>
                  <c:x val="-0.16875"/>
                  <c:y val="-0.0187499988465798"/>
                </c:manualLayout>
              </c:layout>
              <c:numFmt formatCode="#,##0.00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404040"/>
                      </a:solidFill>
                      <a:latin typeface="Calibri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197" spc="-1" strike="noStrike">
                    <a:solidFill>
                      <a:srgbClr val="404040"/>
                    </a:solidFill>
                    <a:latin typeface="Calibri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2"/>
                <c:pt idx="1">
                  <c:v>79597.72</c:v>
                </c:pt>
              </c:numCache>
            </c:numRef>
          </c:val>
        </c:ser>
        <c:gapWidth val="150"/>
        <c:shape val="box"/>
        <c:axId val="60644880"/>
        <c:axId val="79755835"/>
        <c:axId val="0"/>
      </c:bar3DChart>
      <c:catAx>
        <c:axId val="606448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0" sz="1197" spc="-1" strike="noStrike">
                <a:solidFill>
                  <a:srgbClr val="595959"/>
                </a:solidFill>
                <a:latin typeface="Calibri"/>
              </a:defRPr>
            </a:pPr>
          </a:p>
        </c:txPr>
        <c:crossAx val="79755835"/>
        <c:crosses val="autoZero"/>
        <c:auto val="1"/>
        <c:lblAlgn val="ctr"/>
        <c:lblOffset val="100"/>
        <c:noMultiLvlLbl val="0"/>
      </c:catAx>
      <c:valAx>
        <c:axId val="79755835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#,##0.00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0" sz="1197" spc="-1" strike="noStrike">
                <a:solidFill>
                  <a:srgbClr val="595959"/>
                </a:solidFill>
                <a:latin typeface="Calibri"/>
              </a:defRPr>
            </a:pPr>
          </a:p>
        </c:txPr>
        <c:crossAx val="60644880"/>
        <c:crosses val="autoZero"/>
        <c:crossBetween val="between"/>
      </c:valAx>
    </c:plotArea>
    <c:plotVisOnly val="1"/>
    <c:dispBlanksAs val="gap"/>
  </c:chart>
  <c:spPr>
    <a:noFill/>
    <a:ln w="9360">
      <a:noFill/>
    </a:ln>
  </c:spPr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lang="ru-RU" sz="1862" spc="-1" strike="noStrike">
                <a:solidFill>
                  <a:srgbClr val="595959"/>
                </a:solidFill>
                <a:latin typeface="Calibri"/>
              </a:defRPr>
            </a:pPr>
            <a:r>
              <a:rPr b="0" lang="ru-RU" sz="1862" spc="-1" strike="noStrike">
                <a:solidFill>
                  <a:srgbClr val="595959"/>
                </a:solidFill>
                <a:latin typeface="Calibri"/>
              </a:rPr>
              <a:t>Итоги 2020 года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4472c4"/>
            </a:solidFill>
            <a:ln w="0">
              <a:noFill/>
            </a:ln>
          </c:spPr>
          <c:explosion val="0"/>
          <c:dPt>
            <c:idx val="0"/>
            <c:spPr>
              <a:solidFill>
                <a:srgbClr val="4472c4"/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1"/>
            <c:spPr>
              <a:solidFill>
                <a:srgbClr val="ed7d31"/>
              </a:solidFill>
              <a:ln w="19080">
                <a:solidFill>
                  <a:srgbClr val="ffffff"/>
                </a:solidFill>
                <a:round/>
              </a:ln>
            </c:spPr>
          </c:dPt>
          <c:dLbls>
            <c:numFmt formatCode="0.00%" sourceLinked="0"/>
            <c:dLbl>
              <c:idx val="0"/>
              <c:numFmt formatCode="0.00%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404040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0.00%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404040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197" spc="-1" strike="noStrike">
                    <a:solidFill>
                      <a:srgbClr val="404040"/>
                    </a:solidFill>
                    <a:latin typeface="Calibri"/>
                  </a:defRPr>
                </a:pPr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</c:dLbls>
          <c:cat>
            <c:strRef>
              <c:f>categories</c:f>
              <c:strCache>
                <c:ptCount val="2"/>
                <c:pt idx="0">
                  <c:v> </c:v>
                </c:pt>
                <c:pt idx="1">
                  <c:v> 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0.874</c:v>
                </c:pt>
                <c:pt idx="1">
                  <c:v>0.126</c:v>
                </c:pt>
              </c:numCache>
            </c:numRef>
          </c:val>
        </c:ser>
        <c:firstSliceAng val="0"/>
      </c:pieChart>
      <c:spPr>
        <a:noFill/>
        <a:ln w="0">
          <a:noFill/>
        </a:ln>
      </c:spPr>
    </c:plotArea>
    <c:plotVisOnly val="1"/>
    <c:dispBlanksAs val="gap"/>
  </c:chart>
  <c:spPr>
    <a:noFill/>
    <a:ln w="9360">
      <a:noFill/>
    </a:ln>
  </c:spPr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lang="ru-RU" sz="1862" spc="-1" strike="noStrike">
                <a:solidFill>
                  <a:srgbClr val="595959"/>
                </a:solidFill>
                <a:latin typeface="Calibri"/>
              </a:defRPr>
            </a:pPr>
            <a:r>
              <a:rPr b="0" lang="ru-RU" sz="1862" spc="-1" strike="noStrike">
                <a:solidFill>
                  <a:srgbClr val="595959"/>
                </a:solidFill>
                <a:latin typeface="Calibri"/>
              </a:rPr>
              <a:t>Итоги 2023 года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4472c4"/>
            </a:solidFill>
            <a:ln w="0">
              <a:noFill/>
            </a:ln>
          </c:spPr>
          <c:explosion val="0"/>
          <c:dPt>
            <c:idx val="0"/>
            <c:spPr>
              <a:solidFill>
                <a:srgbClr val="ed7d31"/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1"/>
            <c:spPr>
              <a:solidFill>
                <a:srgbClr val="ffc000"/>
              </a:solidFill>
              <a:ln w="19080">
                <a:solidFill>
                  <a:srgbClr val="ffffff"/>
                </a:solidFill>
                <a:round/>
              </a:ln>
            </c:spPr>
          </c:dPt>
          <c:dLbls>
            <c:numFmt formatCode="0.00%" sourceLinked="0"/>
            <c:dLbl>
              <c:idx val="0"/>
              <c:numFmt formatCode="0.00%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404040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0.00%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404040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197" spc="-1" strike="noStrike">
                    <a:solidFill>
                      <a:srgbClr val="404040"/>
                    </a:solidFill>
                    <a:latin typeface="Calibri"/>
                  </a:defRPr>
                </a:pPr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</c:dLbls>
          <c:cat>
            <c:strRef>
              <c:f>categories</c:f>
              <c:strCache>
                <c:ptCount val="2"/>
                <c:pt idx="0">
                  <c:v> </c:v>
                </c:pt>
                <c:pt idx="1">
                  <c:v> 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0.906</c:v>
                </c:pt>
                <c:pt idx="1">
                  <c:v>0.094</c:v>
                </c:pt>
              </c:numCache>
            </c:numRef>
          </c:val>
        </c:ser>
        <c:firstSliceAng val="0"/>
      </c:pieChart>
      <c:spPr>
        <a:noFill/>
        <a:ln w="0">
          <a:noFill/>
        </a:ln>
      </c:spPr>
    </c:plotArea>
    <c:plotVisOnly val="1"/>
    <c:dispBlanksAs val="gap"/>
  </c:chart>
  <c:spPr>
    <a:noFill/>
    <a:ln w="9360">
      <a:noFill/>
    </a:ln>
  </c:spPr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lang="ru-RU" sz="1862" spc="-1" strike="noStrike">
                <a:solidFill>
                  <a:srgbClr val="595959"/>
                </a:solidFill>
                <a:latin typeface="Calibri"/>
              </a:defRPr>
            </a:pPr>
            <a:r>
              <a:rPr b="0" lang="ru-RU" sz="1862" spc="-1" strike="noStrike">
                <a:solidFill>
                  <a:srgbClr val="595959"/>
                </a:solidFill>
                <a:latin typeface="Calibri"/>
              </a:rPr>
              <a:t>Итоги 2020 года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4472c4"/>
            </a:solidFill>
            <a:ln w="0">
              <a:noFill/>
            </a:ln>
          </c:spPr>
          <c:explosion val="0"/>
          <c:dPt>
            <c:idx val="0"/>
            <c:spPr>
              <a:solidFill>
                <a:srgbClr val="00b050"/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1"/>
            <c:spPr>
              <a:solidFill>
                <a:srgbClr val="4472c4"/>
              </a:solidFill>
              <a:ln w="19080">
                <a:solidFill>
                  <a:srgbClr val="ffffff"/>
                </a:solidFill>
                <a:round/>
              </a:ln>
            </c:spPr>
          </c:dPt>
          <c:dLbls>
            <c:numFmt formatCode="0.00%" sourceLinked="0"/>
            <c:dLbl>
              <c:idx val="0"/>
              <c:numFmt formatCode="0.00%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404040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0.00%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404040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197" spc="-1" strike="noStrike">
                    <a:solidFill>
                      <a:srgbClr val="404040"/>
                    </a:solidFill>
                    <a:latin typeface="Calibri"/>
                  </a:defRPr>
                </a:pPr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</c:dLbls>
          <c:cat>
            <c:strRef>
              <c:f>categories</c:f>
              <c:strCache>
                <c:ptCount val="2"/>
                <c:pt idx="0">
                  <c:v> </c:v>
                </c:pt>
                <c:pt idx="1">
                  <c:v> 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0.874</c:v>
                </c:pt>
                <c:pt idx="1">
                  <c:v>0.126</c:v>
                </c:pt>
              </c:numCache>
            </c:numRef>
          </c:val>
        </c:ser>
        <c:firstSliceAng val="0"/>
      </c:pieChart>
      <c:spPr>
        <a:noFill/>
        <a:ln w="0">
          <a:noFill/>
        </a:ln>
      </c:spPr>
    </c:plotArea>
    <c:plotVisOnly val="1"/>
    <c:dispBlanksAs val="gap"/>
  </c:chart>
  <c:spPr>
    <a:noFill/>
    <a:ln w="9360">
      <a:noFill/>
    </a:ln>
  </c:spPr>
</c:chartSpace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8B0E41D7-1C2B-4F1E-8E05-07D1119037A2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30.9.25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82990452-3D46-4744-845E-0D2B098679AC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chart" Target="../charts/chart1.xml"/><Relationship Id="rId5" Type="http://schemas.openxmlformats.org/officeDocument/2006/relationships/image" Target="../media/image8.png"/><Relationship Id="rId6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chart" Target="../charts/chart2.xml"/><Relationship Id="rId10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chart" Target="../charts/chart3.xml"/><Relationship Id="rId4" Type="http://schemas.openxmlformats.org/officeDocument/2006/relationships/chart" Target="../charts/chart4.xml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chart" Target="../charts/chart5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Relationship Id="rId11" Type="http://schemas.openxmlformats.org/officeDocument/2006/relationships/image" Target="../media/image34.png"/><Relationship Id="rId12" Type="http://schemas.openxmlformats.org/officeDocument/2006/relationships/image" Target="../media/image35.png"/><Relationship Id="rId13" Type="http://schemas.openxmlformats.org/officeDocument/2006/relationships/image" Target="../media/image36.png"/><Relationship Id="rId14" Type="http://schemas.openxmlformats.org/officeDocument/2006/relationships/image" Target="../media/image37.png"/><Relationship Id="rId15" Type="http://schemas.openxmlformats.org/officeDocument/2006/relationships/image" Target="../media/image38.png"/><Relationship Id="rId16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chart" Target="../charts/chart6.xml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47.png"/><Relationship Id="rId11" Type="http://schemas.openxmlformats.org/officeDocument/2006/relationships/image" Target="../media/image48.png"/><Relationship Id="rId1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chart" Target="../charts/chart7.xml"/><Relationship Id="rId10" Type="http://schemas.openxmlformats.org/officeDocument/2006/relationships/chart" Target="../charts/chart8.xml"/><Relationship Id="rId11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chart" Target="../charts/chart9.xml"/><Relationship Id="rId3" Type="http://schemas.openxmlformats.org/officeDocument/2006/relationships/chart" Target="../charts/chart10.xml"/><Relationship Id="rId4" Type="http://schemas.openxmlformats.org/officeDocument/2006/relationships/image" Target="../media/image58.png"/><Relationship Id="rId5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chart" Target="../charts/chart11.xml"/><Relationship Id="rId3" Type="http://schemas.openxmlformats.org/officeDocument/2006/relationships/chart" Target="../charts/chart12.xml"/><Relationship Id="rId4" Type="http://schemas.openxmlformats.org/officeDocument/2006/relationships/image" Target="../media/image60.png"/><Relationship Id="rId5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2" descr=""/>
          <p:cNvPicPr/>
          <p:nvPr/>
        </p:nvPicPr>
        <p:blipFill>
          <a:blip r:embed="rId1"/>
          <a:stretch/>
        </p:blipFill>
        <p:spPr>
          <a:xfrm rot="10800000">
            <a:off x="360" y="0"/>
            <a:ext cx="12191760" cy="6857640"/>
          </a:xfrm>
          <a:prstGeom prst="rect">
            <a:avLst/>
          </a:prstGeom>
          <a:ln w="0">
            <a:noFill/>
          </a:ln>
        </p:spPr>
      </p:pic>
      <p:pic>
        <p:nvPicPr>
          <p:cNvPr id="42" name="Рисунок 4" descr=""/>
          <p:cNvPicPr/>
          <p:nvPr/>
        </p:nvPicPr>
        <p:blipFill>
          <a:blip r:embed="rId2"/>
          <a:stretch/>
        </p:blipFill>
        <p:spPr>
          <a:xfrm>
            <a:off x="5701320" y="666720"/>
            <a:ext cx="788760" cy="1054800"/>
          </a:xfrm>
          <a:prstGeom prst="rect">
            <a:avLst/>
          </a:prstGeom>
          <a:ln w="0">
            <a:noFill/>
          </a:ln>
        </p:spPr>
      </p:pic>
      <p:sp>
        <p:nvSpPr>
          <p:cNvPr id="43" name="TextBox 6"/>
          <p:cNvSpPr/>
          <p:nvPr/>
        </p:nvSpPr>
        <p:spPr>
          <a:xfrm>
            <a:off x="2368080" y="2669760"/>
            <a:ext cx="7455240" cy="155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3200" spc="-1" strike="noStrike">
                <a:solidFill>
                  <a:srgbClr val="000000"/>
                </a:solidFill>
                <a:latin typeface="Book Antiqua"/>
              </a:rPr>
              <a:t>Оценка эффективности деятельности</a:t>
            </a:r>
            <a:endParaRPr b="0" lang="ru-RU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3200" spc="-1" strike="noStrike">
                <a:solidFill>
                  <a:srgbClr val="000000"/>
                </a:solidFill>
                <a:latin typeface="Book Antiqua"/>
              </a:rPr>
              <a:t>Органов местного самоуправления </a:t>
            </a:r>
            <a:br/>
            <a:r>
              <a:rPr b="0" lang="ru-RU" sz="3200" spc="-1" strike="noStrike">
                <a:solidFill>
                  <a:srgbClr val="000000"/>
                </a:solidFill>
                <a:latin typeface="Book Antiqua"/>
              </a:rPr>
              <a:t>за 2024 год</a:t>
            </a:r>
            <a:endParaRPr b="0" lang="ru-RU" sz="3200" spc="-1" strike="noStrike">
              <a:latin typeface="Arial"/>
            </a:endParaRPr>
          </a:p>
        </p:txBody>
      </p:sp>
      <p:pic>
        <p:nvPicPr>
          <p:cNvPr id="44" name="Рисунок 8" descr=""/>
          <p:cNvPicPr/>
          <p:nvPr/>
        </p:nvPicPr>
        <p:blipFill>
          <a:blip r:embed="rId3"/>
          <a:stretch/>
        </p:blipFill>
        <p:spPr>
          <a:xfrm>
            <a:off x="1905120" y="2319480"/>
            <a:ext cx="1597320" cy="1428120"/>
          </a:xfrm>
          <a:prstGeom prst="rect">
            <a:avLst/>
          </a:prstGeom>
          <a:ln w="0">
            <a:noFill/>
          </a:ln>
        </p:spPr>
      </p:pic>
      <p:pic>
        <p:nvPicPr>
          <p:cNvPr id="45" name="Рисунок 10" descr=""/>
          <p:cNvPicPr/>
          <p:nvPr/>
        </p:nvPicPr>
        <p:blipFill>
          <a:blip r:embed="rId4"/>
          <a:stretch/>
        </p:blipFill>
        <p:spPr>
          <a:xfrm rot="10800000">
            <a:off x="8689320" y="3183480"/>
            <a:ext cx="1597320" cy="1428120"/>
          </a:xfrm>
          <a:prstGeom prst="rect">
            <a:avLst/>
          </a:prstGeom>
          <a:ln w="0">
            <a:noFill/>
          </a:ln>
        </p:spPr>
      </p:pic>
    </p:spTree>
  </p:cSld>
  <p:transition spd="slow">
    <p:fade/>
  </p:transition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Рисунок 2" descr=""/>
          <p:cNvPicPr/>
          <p:nvPr/>
        </p:nvPicPr>
        <p:blipFill>
          <a:blip r:embed="rId1"/>
          <a:stretch/>
        </p:blipFill>
        <p:spPr>
          <a:xfrm rot="10800000">
            <a:off x="360" y="0"/>
            <a:ext cx="12191760" cy="6857640"/>
          </a:xfrm>
          <a:prstGeom prst="rect">
            <a:avLst/>
          </a:prstGeom>
          <a:ln w="0">
            <a:noFill/>
          </a:ln>
        </p:spPr>
      </p:pic>
      <p:pic>
        <p:nvPicPr>
          <p:cNvPr id="219" name="Рисунок 4" descr=""/>
          <p:cNvPicPr/>
          <p:nvPr/>
        </p:nvPicPr>
        <p:blipFill>
          <a:blip r:embed="rId2"/>
          <a:stretch/>
        </p:blipFill>
        <p:spPr>
          <a:xfrm>
            <a:off x="5701320" y="666720"/>
            <a:ext cx="788760" cy="1054800"/>
          </a:xfrm>
          <a:prstGeom prst="rect">
            <a:avLst/>
          </a:prstGeom>
          <a:ln w="0">
            <a:noFill/>
          </a:ln>
        </p:spPr>
      </p:pic>
      <p:sp>
        <p:nvSpPr>
          <p:cNvPr id="220" name="TextBox 6"/>
          <p:cNvSpPr/>
          <p:nvPr/>
        </p:nvSpPr>
        <p:spPr>
          <a:xfrm>
            <a:off x="2368080" y="2644200"/>
            <a:ext cx="7455240" cy="155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3200" spc="-1" strike="noStrike">
                <a:solidFill>
                  <a:srgbClr val="000000"/>
                </a:solidFill>
                <a:latin typeface="Book Antiqua"/>
              </a:rPr>
              <a:t>Оценка эффективности деятельности</a:t>
            </a:r>
            <a:endParaRPr b="0" lang="ru-RU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3200" spc="-1" strike="noStrike">
                <a:solidFill>
                  <a:srgbClr val="000000"/>
                </a:solidFill>
                <a:latin typeface="Book Antiqua"/>
              </a:rPr>
              <a:t>Органов местного самоуправления </a:t>
            </a:r>
            <a:br/>
            <a:r>
              <a:rPr b="0" lang="ru-RU" sz="3200" spc="-1" strike="noStrike">
                <a:solidFill>
                  <a:srgbClr val="000000"/>
                </a:solidFill>
                <a:latin typeface="Book Antiqua"/>
              </a:rPr>
              <a:t>за 2024 год</a:t>
            </a:r>
            <a:endParaRPr b="0" lang="ru-RU" sz="3200" spc="-1" strike="noStrike">
              <a:latin typeface="Arial"/>
            </a:endParaRPr>
          </a:p>
        </p:txBody>
      </p:sp>
      <p:pic>
        <p:nvPicPr>
          <p:cNvPr id="221" name="Рисунок 8" descr=""/>
          <p:cNvPicPr/>
          <p:nvPr/>
        </p:nvPicPr>
        <p:blipFill>
          <a:blip r:embed="rId3"/>
          <a:stretch/>
        </p:blipFill>
        <p:spPr>
          <a:xfrm>
            <a:off x="1905120" y="2319480"/>
            <a:ext cx="1597320" cy="1428120"/>
          </a:xfrm>
          <a:prstGeom prst="rect">
            <a:avLst/>
          </a:prstGeom>
          <a:ln w="0">
            <a:noFill/>
          </a:ln>
        </p:spPr>
      </p:pic>
      <p:pic>
        <p:nvPicPr>
          <p:cNvPr id="222" name="Рисунок 10" descr=""/>
          <p:cNvPicPr/>
          <p:nvPr/>
        </p:nvPicPr>
        <p:blipFill>
          <a:blip r:embed="rId4"/>
          <a:stretch/>
        </p:blipFill>
        <p:spPr>
          <a:xfrm rot="10800000">
            <a:off x="8689320" y="3183480"/>
            <a:ext cx="1597320" cy="1428120"/>
          </a:xfrm>
          <a:prstGeom prst="rect">
            <a:avLst/>
          </a:prstGeom>
          <a:ln w="0">
            <a:noFill/>
          </a:ln>
        </p:spPr>
      </p:pic>
    </p:spTree>
  </p:cSld>
  <p:transition spd="slow">
    <p:fade/>
  </p:transition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2" descr=""/>
          <p:cNvPicPr/>
          <p:nvPr/>
        </p:nvPicPr>
        <p:blipFill>
          <a:blip r:embed="rId1">
            <a:alphaModFix amt="65000"/>
          </a:blip>
          <a:stretch/>
        </p:blipFill>
        <p:spPr>
          <a:xfrm>
            <a:off x="-1139760" y="-641160"/>
            <a:ext cx="14471280" cy="8139960"/>
          </a:xfrm>
          <a:prstGeom prst="rect">
            <a:avLst/>
          </a:prstGeom>
          <a:ln w="0">
            <a:noFill/>
          </a:ln>
        </p:spPr>
      </p:pic>
      <p:sp>
        <p:nvSpPr>
          <p:cNvPr id="47" name="Прямоугольник: скругленные углы 7"/>
          <p:cNvSpPr/>
          <p:nvPr/>
        </p:nvSpPr>
        <p:spPr>
          <a:xfrm rot="5400000">
            <a:off x="163440" y="1967400"/>
            <a:ext cx="4651920" cy="3864600"/>
          </a:xfrm>
          <a:prstGeom prst="roundRect">
            <a:avLst>
              <a:gd name="adj" fmla="val 4114"/>
            </a:avLst>
          </a:prstGeom>
          <a:solidFill>
            <a:srgbClr val="ede24d">
              <a:alpha val="10000"/>
            </a:srgbClr>
          </a:solidFill>
          <a:ln w="38100">
            <a:solidFill>
              <a:srgbClr val="f2c41a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48" name="Рисунок 9" descr=""/>
          <p:cNvPicPr/>
          <p:nvPr/>
        </p:nvPicPr>
        <p:blipFill>
          <a:blip r:embed="rId2"/>
          <a:stretch/>
        </p:blipFill>
        <p:spPr>
          <a:xfrm>
            <a:off x="13331880" y="10986120"/>
            <a:ext cx="5131080" cy="4397040"/>
          </a:xfrm>
          <a:prstGeom prst="rect">
            <a:avLst/>
          </a:prstGeom>
          <a:ln w="0">
            <a:noFill/>
          </a:ln>
        </p:spPr>
      </p:pic>
      <p:sp>
        <p:nvSpPr>
          <p:cNvPr id="49" name="TextBox 1"/>
          <p:cNvSpPr/>
          <p:nvPr/>
        </p:nvSpPr>
        <p:spPr>
          <a:xfrm>
            <a:off x="4150080" y="694440"/>
            <a:ext cx="18432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" name="TextBox 8"/>
          <p:cNvSpPr/>
          <p:nvPr/>
        </p:nvSpPr>
        <p:spPr>
          <a:xfrm>
            <a:off x="2705040" y="384840"/>
            <a:ext cx="5614200" cy="70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Book Antiqua"/>
              </a:rPr>
              <a:t>Результаты оценки итогового коэффициента</a:t>
            </a:r>
            <a:br/>
            <a:r>
              <a:rPr b="1" lang="ru-RU" sz="2000" spc="-1" strike="noStrike">
                <a:solidFill>
                  <a:srgbClr val="000000"/>
                </a:solidFill>
                <a:latin typeface="Book Antiqua"/>
              </a:rPr>
              <a:t>по всем показателям за 2024 год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51" name="TextBox 11"/>
          <p:cNvSpPr/>
          <p:nvPr/>
        </p:nvSpPr>
        <p:spPr>
          <a:xfrm>
            <a:off x="668160" y="1688040"/>
            <a:ext cx="3657240" cy="422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Bahnschrift SemiLight"/>
                <a:ea typeface="Times New Roman"/>
              </a:rPr>
              <a:t>В соответствии с результатами мониторинга эффективности деятельности органов местного самоуправления городских округов и муниципальных районов Ханты-Мансийского автономного округа – Югры за 2024 год </a:t>
            </a:r>
            <a:r>
              <a:rPr b="1" lang="ru-RU" sz="1600" spc="-1" strike="noStrike">
                <a:solidFill>
                  <a:srgbClr val="000000"/>
                </a:solidFill>
                <a:latin typeface="Bahnschrift SemiLight"/>
                <a:ea typeface="Times New Roman"/>
              </a:rPr>
              <a:t>по всем показа</a:t>
            </a:r>
            <a:r>
              <a:rPr b="0" lang="ru-RU" sz="1600" spc="-1" strike="noStrike">
                <a:solidFill>
                  <a:srgbClr val="000000"/>
                </a:solidFill>
                <a:latin typeface="Bahnschrift SemiLight"/>
                <a:ea typeface="Times New Roman"/>
              </a:rPr>
              <a:t>т</a:t>
            </a:r>
            <a:r>
              <a:rPr b="1" lang="ru-RU" sz="1600" spc="-1" strike="noStrike">
                <a:solidFill>
                  <a:srgbClr val="000000"/>
                </a:solidFill>
                <a:latin typeface="Bahnschrift SemiLight"/>
                <a:ea typeface="Times New Roman"/>
              </a:rPr>
              <a:t>елям</a:t>
            </a:r>
            <a:r>
              <a:rPr b="0" lang="ru-RU" sz="1600" spc="-1" strike="noStrike">
                <a:solidFill>
                  <a:srgbClr val="000000"/>
                </a:solidFill>
                <a:latin typeface="Bahnschrift SemiLight"/>
                <a:ea typeface="Times New Roman"/>
              </a:rPr>
              <a:t>, характеризующим социально-экономическое развитие муниципальных образований Ханты-Мансийского автономного округа – Югры, </a:t>
            </a:r>
            <a:r>
              <a:rPr b="1" lang="ru-RU" sz="1600" spc="-1" strike="noStrike">
                <a:solidFill>
                  <a:srgbClr val="000000"/>
                </a:solidFill>
                <a:latin typeface="Bahnschrift SemiLight"/>
                <a:ea typeface="Times New Roman"/>
              </a:rPr>
              <a:t>Сове</a:t>
            </a:r>
            <a:r>
              <a:rPr b="0" lang="ru-RU" sz="1600" spc="-1" strike="noStrike">
                <a:solidFill>
                  <a:srgbClr val="000000"/>
                </a:solidFill>
                <a:latin typeface="Bahnschrift SemiLight"/>
                <a:ea typeface="Times New Roman"/>
              </a:rPr>
              <a:t>т</a:t>
            </a:r>
            <a:r>
              <a:rPr b="1" lang="ru-RU" sz="1600" spc="-1" strike="noStrike">
                <a:solidFill>
                  <a:srgbClr val="000000"/>
                </a:solidFill>
                <a:latin typeface="Bahnschrift SemiLight"/>
                <a:ea typeface="Times New Roman"/>
              </a:rPr>
              <a:t>ский район находи</a:t>
            </a:r>
            <a:r>
              <a:rPr b="0" lang="ru-RU" sz="1600" spc="-1" strike="noStrike">
                <a:solidFill>
                  <a:srgbClr val="000000"/>
                </a:solidFill>
                <a:latin typeface="Bahnschrift SemiLight"/>
                <a:ea typeface="Times New Roman"/>
              </a:rPr>
              <a:t>т</a:t>
            </a:r>
            <a:r>
              <a:rPr b="1" lang="ru-RU" sz="1600" spc="-1" strike="noStrike">
                <a:solidFill>
                  <a:srgbClr val="000000"/>
                </a:solidFill>
                <a:latin typeface="Bahnschrift SemiLight"/>
                <a:ea typeface="Times New Roman"/>
              </a:rPr>
              <a:t>ся на 10 мес</a:t>
            </a:r>
            <a:r>
              <a:rPr b="0" lang="ru-RU" sz="1600" spc="-1" strike="noStrike">
                <a:solidFill>
                  <a:srgbClr val="000000"/>
                </a:solidFill>
                <a:latin typeface="Bahnschrift SemiLight"/>
                <a:ea typeface="Times New Roman"/>
              </a:rPr>
              <a:t>т</a:t>
            </a:r>
            <a:r>
              <a:rPr b="1" lang="ru-RU" sz="1600" spc="-1" strike="noStrike">
                <a:solidFill>
                  <a:srgbClr val="000000"/>
                </a:solidFill>
                <a:latin typeface="Bahnschrift SemiLight"/>
                <a:ea typeface="Times New Roman"/>
              </a:rPr>
              <a:t>е</a:t>
            </a:r>
            <a:r>
              <a:rPr b="0" lang="ru-RU" sz="1600" spc="-1" strike="noStrike">
                <a:solidFill>
                  <a:srgbClr val="000000"/>
                </a:solidFill>
                <a:latin typeface="Bahnschrift SemiLight"/>
                <a:ea typeface="Times New Roman"/>
              </a:rPr>
              <a:t> (2023 год – 15) в рейтинге среди 22 муниципальных образований Ханты-Мансийского автономного округа – Югры.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52" name="Рисунок 10" descr=""/>
          <p:cNvPicPr/>
          <p:nvPr/>
        </p:nvPicPr>
        <p:blipFill>
          <a:blip r:embed="rId3">
            <a:alphaModFix amt="15000"/>
          </a:blip>
          <a:stretch/>
        </p:blipFill>
        <p:spPr>
          <a:xfrm>
            <a:off x="317880" y="307080"/>
            <a:ext cx="684360" cy="91476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53" name="Диаграмма 12"/>
          <p:cNvGraphicFramePr/>
          <p:nvPr/>
        </p:nvGraphicFramePr>
        <p:xfrm>
          <a:off x="-7063920" y="1598040"/>
          <a:ext cx="6047640" cy="4564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4" name="TextBox 13"/>
          <p:cNvSpPr/>
          <p:nvPr/>
        </p:nvSpPr>
        <p:spPr>
          <a:xfrm>
            <a:off x="2445120" y="-2698560"/>
            <a:ext cx="7301160" cy="720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15000"/>
              </a:lnSpc>
              <a:spcAft>
                <a:spcPts val="1001"/>
              </a:spcAft>
            </a:pPr>
            <a:r>
              <a:rPr b="1" lang="ru-RU" sz="1800" spc="-1" strike="noStrike">
                <a:solidFill>
                  <a:srgbClr val="000000"/>
                </a:solidFill>
                <a:latin typeface="Book Antiqua"/>
                <a:ea typeface="Times New Roman"/>
              </a:rPr>
              <a:t>Среднемесячная номинальная начисленная заработная плата работников культуры 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55" name="Рисунок 15" descr=""/>
          <p:cNvPicPr/>
          <p:nvPr/>
        </p:nvPicPr>
        <p:blipFill>
          <a:blip r:embed="rId5"/>
          <a:stretch/>
        </p:blipFill>
        <p:spPr>
          <a:xfrm>
            <a:off x="5594400" y="1334880"/>
            <a:ext cx="6040800" cy="5138280"/>
          </a:xfrm>
          <a:prstGeom prst="rect">
            <a:avLst/>
          </a:prstGeom>
          <a:ln w="0">
            <a:noFill/>
          </a:ln>
        </p:spPr>
      </p:pic>
    </p:spTree>
  </p:cSld>
  <p:transition spd="slow">
    <p:fade/>
  </p:transition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Рисунок 2" descr=""/>
          <p:cNvPicPr/>
          <p:nvPr/>
        </p:nvPicPr>
        <p:blipFill>
          <a:blip r:embed="rId1">
            <a:alphaModFix amt="65000"/>
          </a:blip>
          <a:stretch/>
        </p:blipFill>
        <p:spPr>
          <a:xfrm>
            <a:off x="-1139760" y="-641160"/>
            <a:ext cx="14471280" cy="8139960"/>
          </a:xfrm>
          <a:prstGeom prst="rect">
            <a:avLst/>
          </a:prstGeom>
          <a:ln w="0">
            <a:noFill/>
          </a:ln>
        </p:spPr>
      </p:pic>
      <p:sp>
        <p:nvSpPr>
          <p:cNvPr id="57" name="Прямоугольник: скругленные углы 7"/>
          <p:cNvSpPr/>
          <p:nvPr/>
        </p:nvSpPr>
        <p:spPr>
          <a:xfrm rot="5400000">
            <a:off x="7835760" y="1113840"/>
            <a:ext cx="2945160" cy="3864600"/>
          </a:xfrm>
          <a:prstGeom prst="roundRect">
            <a:avLst>
              <a:gd name="adj" fmla="val 4114"/>
            </a:avLst>
          </a:prstGeom>
          <a:solidFill>
            <a:srgbClr val="ede24d">
              <a:alpha val="10000"/>
            </a:srgbClr>
          </a:solidFill>
          <a:ln w="38100">
            <a:solidFill>
              <a:srgbClr val="f2c41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8" name="TextBox 1"/>
          <p:cNvSpPr/>
          <p:nvPr/>
        </p:nvSpPr>
        <p:spPr>
          <a:xfrm>
            <a:off x="4150080" y="694440"/>
            <a:ext cx="18432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9" name="TextBox 10"/>
          <p:cNvSpPr/>
          <p:nvPr/>
        </p:nvSpPr>
        <p:spPr>
          <a:xfrm>
            <a:off x="2705040" y="-3419280"/>
            <a:ext cx="5614200" cy="70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Book Antiqua"/>
              </a:rPr>
              <a:t>Результаты оценки итогового коэффициента</a:t>
            </a:r>
            <a:br/>
            <a:r>
              <a:rPr b="1" lang="ru-RU" sz="2000" spc="-1" strike="noStrike">
                <a:solidFill>
                  <a:srgbClr val="000000"/>
                </a:solidFill>
                <a:latin typeface="Book Antiqua"/>
              </a:rPr>
              <a:t>по всем показателям за 2024 год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60" name="TextBox 13"/>
          <p:cNvSpPr/>
          <p:nvPr/>
        </p:nvSpPr>
        <p:spPr>
          <a:xfrm>
            <a:off x="2445120" y="211680"/>
            <a:ext cx="7301160" cy="720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15000"/>
              </a:lnSpc>
              <a:spcAft>
                <a:spcPts val="1001"/>
              </a:spcAft>
            </a:pPr>
            <a:r>
              <a:rPr b="1" lang="ru-RU" sz="1800" spc="-1" strike="noStrike">
                <a:solidFill>
                  <a:srgbClr val="000000"/>
                </a:solidFill>
                <a:latin typeface="Book Antiqua"/>
                <a:ea typeface="Times New Roman"/>
              </a:rPr>
              <a:t>Среднемесячная номинальная начисленная заработная плата работников культуры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61" name="TextBox 15"/>
          <p:cNvSpPr/>
          <p:nvPr/>
        </p:nvSpPr>
        <p:spPr>
          <a:xfrm>
            <a:off x="7625160" y="1776960"/>
            <a:ext cx="3458880" cy="246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Bahnschrift SemiLight"/>
                <a:ea typeface="Calibri"/>
              </a:rPr>
              <a:t>По состоянию на 31.12.2024 целевой показатель средней заработной платы работников учреждений культуры Советского района составил </a:t>
            </a:r>
            <a:r>
              <a:rPr b="1" lang="ru-RU" sz="1600" spc="-1" strike="noStrike">
                <a:solidFill>
                  <a:srgbClr val="000000"/>
                </a:solidFill>
                <a:latin typeface="Bahnschrift SemiLight"/>
                <a:ea typeface="Calibri"/>
              </a:rPr>
              <a:t>79597,72 ₽</a:t>
            </a:r>
            <a:r>
              <a:rPr b="0" lang="ru-RU" sz="1600" spc="-1" strike="noStrike">
                <a:solidFill>
                  <a:srgbClr val="000000"/>
                </a:solidFill>
                <a:latin typeface="Bahnschrift SemiLight"/>
                <a:ea typeface="Calibri"/>
              </a:rPr>
              <a:t> </a:t>
            </a:r>
            <a:br/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Bahnschrift SemiLight"/>
                <a:ea typeface="Calibri"/>
              </a:rPr>
              <a:t>В 2023 целевой показатель средней заработной составлял </a:t>
            </a:r>
            <a:r>
              <a:rPr b="1" lang="ru-RU" sz="1600" spc="-1" strike="noStrike">
                <a:solidFill>
                  <a:srgbClr val="000000"/>
                </a:solidFill>
                <a:latin typeface="Bahnschrift SemiLight"/>
                <a:ea typeface="Calibri"/>
              </a:rPr>
              <a:t>67725,5 ₽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62" name="Прямоугольник: скругленные углы 16"/>
          <p:cNvSpPr/>
          <p:nvPr/>
        </p:nvSpPr>
        <p:spPr>
          <a:xfrm>
            <a:off x="945000" y="12223800"/>
            <a:ext cx="3667320" cy="5371920"/>
          </a:xfrm>
          <a:prstGeom prst="roundRect">
            <a:avLst>
              <a:gd name="adj" fmla="val 16667"/>
            </a:avLst>
          </a:prstGeom>
          <a:solidFill>
            <a:srgbClr val="f1ca23">
              <a:alpha val="15000"/>
            </a:srgbClr>
          </a:solidFill>
          <a:ln w="28575">
            <a:solidFill>
              <a:srgbClr val="dfad0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63" name="Прямоугольник: скругленные углы 17"/>
          <p:cNvSpPr/>
          <p:nvPr/>
        </p:nvSpPr>
        <p:spPr>
          <a:xfrm>
            <a:off x="7579440" y="12223800"/>
            <a:ext cx="3667320" cy="5371920"/>
          </a:xfrm>
          <a:prstGeom prst="roundRect">
            <a:avLst>
              <a:gd name="adj" fmla="val 16667"/>
            </a:avLst>
          </a:prstGeom>
          <a:solidFill>
            <a:srgbClr val="f1ca23">
              <a:alpha val="15000"/>
            </a:srgbClr>
          </a:solidFill>
          <a:ln w="28575">
            <a:solidFill>
              <a:srgbClr val="dfad0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64" name="TextBox 18"/>
          <p:cNvSpPr/>
          <p:nvPr/>
        </p:nvSpPr>
        <p:spPr>
          <a:xfrm>
            <a:off x="1216080" y="13069440"/>
            <a:ext cx="3125160" cy="115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Bahnschrift SemiLight"/>
              </a:rPr>
              <a:t>Доля муниципальных учреждений культуры, здания которых находятся в аварийном состоянии или требуют капитального ремонта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65" name="TextBox 19"/>
          <p:cNvSpPr/>
          <p:nvPr/>
        </p:nvSpPr>
        <p:spPr>
          <a:xfrm>
            <a:off x="2164320" y="16227000"/>
            <a:ext cx="122904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Calibri"/>
              </a:rPr>
              <a:t>17 место</a:t>
            </a:r>
            <a:br/>
            <a:r>
              <a:rPr b="0" lang="en-US" sz="1200" spc="-1" strike="noStrike">
                <a:solidFill>
                  <a:srgbClr val="000000"/>
                </a:solidFill>
                <a:latin typeface="Calibri"/>
              </a:rPr>
              <a:t>2023 </a:t>
            </a:r>
            <a:r>
              <a:rPr b="0" lang="ru-RU" sz="1200" spc="-1" strike="noStrike">
                <a:solidFill>
                  <a:srgbClr val="000000"/>
                </a:solidFill>
                <a:latin typeface="Calibri"/>
              </a:rPr>
              <a:t>год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66" name="Прямая со стрелкой 20"/>
          <p:cNvSpPr/>
          <p:nvPr/>
        </p:nvSpPr>
        <p:spPr>
          <a:xfrm flipV="1">
            <a:off x="2768760" y="15463440"/>
            <a:ext cx="360" cy="722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len="med" type="triangle" w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67" name="TextBox 21"/>
          <p:cNvSpPr/>
          <p:nvPr/>
        </p:nvSpPr>
        <p:spPr>
          <a:xfrm>
            <a:off x="2165400" y="14833800"/>
            <a:ext cx="122904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Calibri"/>
              </a:rPr>
              <a:t>16 место</a:t>
            </a:r>
            <a:br/>
            <a:r>
              <a:rPr b="0" lang="en-US" sz="1200" spc="-1" strike="noStrike">
                <a:solidFill>
                  <a:srgbClr val="000000"/>
                </a:solidFill>
                <a:latin typeface="Calibri"/>
              </a:rPr>
              <a:t>202</a:t>
            </a:r>
            <a:r>
              <a:rPr b="0" lang="ru-RU" sz="1200" spc="-1" strike="noStrike">
                <a:solidFill>
                  <a:srgbClr val="000000"/>
                </a:solidFill>
                <a:latin typeface="Calibri"/>
              </a:rPr>
              <a:t>4</a:t>
            </a:r>
            <a:r>
              <a:rPr b="0" lang="en-US" sz="12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ru-RU" sz="1200" spc="-1" strike="noStrike">
                <a:solidFill>
                  <a:srgbClr val="000000"/>
                </a:solidFill>
                <a:latin typeface="Calibri"/>
              </a:rPr>
              <a:t>год</a:t>
            </a:r>
            <a:endParaRPr b="0" lang="ru-RU" sz="1200" spc="-1" strike="noStrike">
              <a:latin typeface="Arial"/>
            </a:endParaRPr>
          </a:p>
        </p:txBody>
      </p:sp>
      <p:pic>
        <p:nvPicPr>
          <p:cNvPr id="68" name="Рисунок 22" descr=""/>
          <p:cNvPicPr/>
          <p:nvPr/>
        </p:nvPicPr>
        <p:blipFill>
          <a:blip r:embed="rId2"/>
          <a:stretch/>
        </p:blipFill>
        <p:spPr>
          <a:xfrm>
            <a:off x="1851480" y="14682960"/>
            <a:ext cx="1003680" cy="897480"/>
          </a:xfrm>
          <a:prstGeom prst="rect">
            <a:avLst/>
          </a:prstGeom>
          <a:ln w="0">
            <a:noFill/>
          </a:ln>
        </p:spPr>
      </p:pic>
      <p:pic>
        <p:nvPicPr>
          <p:cNvPr id="69" name="Рисунок 23" descr=""/>
          <p:cNvPicPr/>
          <p:nvPr/>
        </p:nvPicPr>
        <p:blipFill>
          <a:blip r:embed="rId3"/>
          <a:stretch/>
        </p:blipFill>
        <p:spPr>
          <a:xfrm rot="10800000">
            <a:off x="2722680" y="16063560"/>
            <a:ext cx="1003680" cy="897480"/>
          </a:xfrm>
          <a:prstGeom prst="rect">
            <a:avLst/>
          </a:prstGeom>
          <a:ln w="0">
            <a:noFill/>
          </a:ln>
        </p:spPr>
      </p:pic>
      <p:sp>
        <p:nvSpPr>
          <p:cNvPr id="70" name="TextBox 24"/>
          <p:cNvSpPr/>
          <p:nvPr/>
        </p:nvSpPr>
        <p:spPr>
          <a:xfrm>
            <a:off x="7867080" y="13358160"/>
            <a:ext cx="3091320" cy="115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Bahnschrift SemiLight"/>
                <a:ea typeface="Times New Roman"/>
              </a:rPr>
              <a:t>Доля объектов культурного наследия, находящихся в муниципальной собственности и требующих консервации или реставрации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71" name="Рисунок 25" descr=""/>
          <p:cNvPicPr/>
          <p:nvPr/>
        </p:nvPicPr>
        <p:blipFill>
          <a:blip r:embed="rId4"/>
          <a:stretch/>
        </p:blipFill>
        <p:spPr>
          <a:xfrm>
            <a:off x="8372520" y="15292800"/>
            <a:ext cx="1003680" cy="897480"/>
          </a:xfrm>
          <a:prstGeom prst="rect">
            <a:avLst/>
          </a:prstGeom>
          <a:ln w="0">
            <a:noFill/>
          </a:ln>
        </p:spPr>
      </p:pic>
      <p:sp>
        <p:nvSpPr>
          <p:cNvPr id="72" name="TextBox 26"/>
          <p:cNvSpPr/>
          <p:nvPr/>
        </p:nvSpPr>
        <p:spPr>
          <a:xfrm>
            <a:off x="8694720" y="15603120"/>
            <a:ext cx="1362240" cy="57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1 место</a:t>
            </a:r>
            <a:br/>
            <a:r>
              <a:rPr b="0" lang="ru-RU" sz="1400" spc="-1" strike="noStrike">
                <a:solidFill>
                  <a:srgbClr val="000000"/>
                </a:solidFill>
                <a:latin typeface="Calibri"/>
              </a:rPr>
              <a:t>2023 и 2024 год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73" name="Рисунок 27" descr=""/>
          <p:cNvPicPr/>
          <p:nvPr/>
        </p:nvPicPr>
        <p:blipFill>
          <a:blip r:embed="rId5"/>
          <a:stretch/>
        </p:blipFill>
        <p:spPr>
          <a:xfrm rot="10800000">
            <a:off x="9406080" y="15603480"/>
            <a:ext cx="1003680" cy="897480"/>
          </a:xfrm>
          <a:prstGeom prst="rect">
            <a:avLst/>
          </a:prstGeom>
          <a:ln w="0">
            <a:noFill/>
          </a:ln>
        </p:spPr>
      </p:pic>
      <p:pic>
        <p:nvPicPr>
          <p:cNvPr id="74" name="Рисунок 28" descr=""/>
          <p:cNvPicPr/>
          <p:nvPr/>
        </p:nvPicPr>
        <p:blipFill>
          <a:blip r:embed="rId6"/>
          <a:stretch/>
        </p:blipFill>
        <p:spPr>
          <a:xfrm>
            <a:off x="2475720" y="12387600"/>
            <a:ext cx="626400" cy="626400"/>
          </a:xfrm>
          <a:prstGeom prst="rect">
            <a:avLst/>
          </a:prstGeom>
          <a:ln w="0">
            <a:noFill/>
          </a:ln>
        </p:spPr>
      </p:pic>
      <p:pic>
        <p:nvPicPr>
          <p:cNvPr id="75" name="Рисунок 29" descr=""/>
          <p:cNvPicPr/>
          <p:nvPr/>
        </p:nvPicPr>
        <p:blipFill>
          <a:blip r:embed="rId7"/>
          <a:stretch/>
        </p:blipFill>
        <p:spPr>
          <a:xfrm>
            <a:off x="9114840" y="12532680"/>
            <a:ext cx="650520" cy="599760"/>
          </a:xfrm>
          <a:prstGeom prst="rect">
            <a:avLst/>
          </a:prstGeom>
          <a:ln w="0">
            <a:noFill/>
          </a:ln>
        </p:spPr>
      </p:pic>
      <p:pic>
        <p:nvPicPr>
          <p:cNvPr id="76" name="Рисунок 30" descr=""/>
          <p:cNvPicPr/>
          <p:nvPr/>
        </p:nvPicPr>
        <p:blipFill>
          <a:blip r:embed="rId8">
            <a:alphaModFix amt="15000"/>
          </a:blip>
          <a:stretch/>
        </p:blipFill>
        <p:spPr>
          <a:xfrm>
            <a:off x="317880" y="307080"/>
            <a:ext cx="684360" cy="91476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77" name="Диаграмма 6"/>
          <p:cNvGraphicFramePr/>
          <p:nvPr/>
        </p:nvGraphicFramePr>
        <p:xfrm>
          <a:off x="369360" y="1598040"/>
          <a:ext cx="6047640" cy="4564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78" name="TextBox 31"/>
          <p:cNvSpPr/>
          <p:nvPr/>
        </p:nvSpPr>
        <p:spPr>
          <a:xfrm>
            <a:off x="-9702720" y="206640"/>
            <a:ext cx="7301160" cy="720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15000"/>
              </a:lnSpc>
              <a:spcAft>
                <a:spcPts val="1001"/>
              </a:spcAft>
            </a:pPr>
            <a:r>
              <a:rPr b="1" lang="ru-RU" sz="1800" spc="-1" strike="noStrike">
                <a:solidFill>
                  <a:srgbClr val="000000"/>
                </a:solidFill>
                <a:latin typeface="Book Antiqua"/>
                <a:ea typeface="Times New Roman"/>
              </a:rPr>
              <a:t>Среднемесячная номинальная начисленная заработная плата работников физической культуры и спорта</a:t>
            </a:r>
            <a:endParaRPr b="0" lang="ru-RU" sz="1800" spc="-1" strike="noStrike">
              <a:latin typeface="Arial"/>
            </a:endParaRPr>
          </a:p>
        </p:txBody>
      </p:sp>
    </p:spTree>
  </p:cSld>
  <p:transition spd="slow">
    <p:fade/>
  </p:transition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Рисунок 2" descr=""/>
          <p:cNvPicPr/>
          <p:nvPr/>
        </p:nvPicPr>
        <p:blipFill>
          <a:blip r:embed="rId1">
            <a:alphaModFix amt="65000"/>
          </a:blip>
          <a:stretch/>
        </p:blipFill>
        <p:spPr>
          <a:xfrm>
            <a:off x="-1139760" y="-641160"/>
            <a:ext cx="14471280" cy="8139960"/>
          </a:xfrm>
          <a:prstGeom prst="rect">
            <a:avLst/>
          </a:prstGeom>
          <a:ln w="0">
            <a:noFill/>
          </a:ln>
        </p:spPr>
      </p:pic>
      <p:sp>
        <p:nvSpPr>
          <p:cNvPr id="80" name="Прямоугольник: скругленные углы 7"/>
          <p:cNvSpPr/>
          <p:nvPr/>
        </p:nvSpPr>
        <p:spPr>
          <a:xfrm rot="5400000">
            <a:off x="7730640" y="1218960"/>
            <a:ext cx="3155040" cy="3864600"/>
          </a:xfrm>
          <a:prstGeom prst="roundRect">
            <a:avLst>
              <a:gd name="adj" fmla="val 4114"/>
            </a:avLst>
          </a:prstGeom>
          <a:solidFill>
            <a:srgbClr val="ede24d">
              <a:alpha val="10000"/>
            </a:srgbClr>
          </a:solidFill>
          <a:ln w="38100">
            <a:solidFill>
              <a:srgbClr val="f2c41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1" name="TextBox 1"/>
          <p:cNvSpPr/>
          <p:nvPr/>
        </p:nvSpPr>
        <p:spPr>
          <a:xfrm>
            <a:off x="4150080" y="694440"/>
            <a:ext cx="18432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2" name="TextBox 10"/>
          <p:cNvSpPr/>
          <p:nvPr/>
        </p:nvSpPr>
        <p:spPr>
          <a:xfrm>
            <a:off x="2705040" y="-3419280"/>
            <a:ext cx="5614200" cy="70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Book Antiqua"/>
              </a:rPr>
              <a:t>Результаты оценки итогового коэффициента</a:t>
            </a:r>
            <a:br/>
            <a:r>
              <a:rPr b="1" lang="ru-RU" sz="2000" spc="-1" strike="noStrike">
                <a:solidFill>
                  <a:srgbClr val="000000"/>
                </a:solidFill>
                <a:latin typeface="Book Antiqua"/>
              </a:rPr>
              <a:t>по всем показателям за 2024 год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83" name="TextBox 13"/>
          <p:cNvSpPr/>
          <p:nvPr/>
        </p:nvSpPr>
        <p:spPr>
          <a:xfrm>
            <a:off x="14106240" y="211680"/>
            <a:ext cx="7301160" cy="720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15000"/>
              </a:lnSpc>
              <a:spcAft>
                <a:spcPts val="1001"/>
              </a:spcAft>
            </a:pPr>
            <a:r>
              <a:rPr b="1" lang="ru-RU" sz="1800" spc="-1" strike="noStrike">
                <a:solidFill>
                  <a:srgbClr val="000000"/>
                </a:solidFill>
                <a:latin typeface="Book Antiqua"/>
                <a:ea typeface="Times New Roman"/>
              </a:rPr>
              <a:t>Среднемесячная номинальная начисленная заработная плата работников культуры 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84" name="Рисунок 30" descr=""/>
          <p:cNvPicPr/>
          <p:nvPr/>
        </p:nvPicPr>
        <p:blipFill>
          <a:blip r:embed="rId2">
            <a:alphaModFix amt="15000"/>
          </a:blip>
          <a:stretch/>
        </p:blipFill>
        <p:spPr>
          <a:xfrm>
            <a:off x="317880" y="307080"/>
            <a:ext cx="684360" cy="91476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85" name="Диаграмма 6"/>
          <p:cNvGraphicFramePr/>
          <p:nvPr/>
        </p:nvGraphicFramePr>
        <p:xfrm>
          <a:off x="369360" y="-13406040"/>
          <a:ext cx="6047640" cy="4564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6" name="TextBox 31"/>
          <p:cNvSpPr/>
          <p:nvPr/>
        </p:nvSpPr>
        <p:spPr>
          <a:xfrm>
            <a:off x="2445120" y="211680"/>
            <a:ext cx="7301160" cy="720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15000"/>
              </a:lnSpc>
              <a:spcAft>
                <a:spcPts val="1001"/>
              </a:spcAft>
            </a:pPr>
            <a:r>
              <a:rPr b="1" lang="ru-RU" sz="1800" spc="-1" strike="noStrike">
                <a:solidFill>
                  <a:srgbClr val="000000"/>
                </a:solidFill>
                <a:latin typeface="Book Antiqua"/>
                <a:ea typeface="Times New Roman"/>
              </a:rPr>
              <a:t>Среднемесячная номинальная начисленная заработная плата работников физической культуры и спорта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87" name="TextBox 3"/>
          <p:cNvSpPr/>
          <p:nvPr/>
        </p:nvSpPr>
        <p:spPr>
          <a:xfrm>
            <a:off x="7579440" y="1838520"/>
            <a:ext cx="3452040" cy="252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Bahnschrift SemiLight"/>
              </a:rPr>
              <a:t>По состоянию на 31.12.2024 целевой показатель средней заработной платы работников учреждения физической культуры и спорта Советского района составил </a:t>
            </a:r>
            <a:r>
              <a:rPr b="1" lang="ru-RU" sz="1600" spc="-1" strike="noStrike">
                <a:solidFill>
                  <a:srgbClr val="000000"/>
                </a:solidFill>
                <a:latin typeface="Bahnschrift SemiLight"/>
              </a:rPr>
              <a:t>101968₽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br/>
            <a:r>
              <a:rPr b="0" lang="ru-RU" sz="1600" spc="-1" strike="noStrike">
                <a:solidFill>
                  <a:srgbClr val="000000"/>
                </a:solidFill>
                <a:latin typeface="Bahnschrift SemiLight"/>
              </a:rPr>
              <a:t>В 2023 фактический показатель средней заработной составлял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Bahnschrift SemiLight"/>
              </a:rPr>
              <a:t>53740₽</a:t>
            </a:r>
            <a:endParaRPr b="0" lang="ru-RU" sz="1600" spc="-1" strike="noStrike">
              <a:latin typeface="Arial"/>
            </a:endParaRPr>
          </a:p>
        </p:txBody>
      </p:sp>
      <p:graphicFrame>
        <p:nvGraphicFramePr>
          <p:cNvPr id="88" name="Диаграмма 8"/>
          <p:cNvGraphicFramePr/>
          <p:nvPr/>
        </p:nvGraphicFramePr>
        <p:xfrm>
          <a:off x="740880" y="2013120"/>
          <a:ext cx="5970960" cy="4471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9" name="TextBox 11"/>
          <p:cNvSpPr/>
          <p:nvPr/>
        </p:nvSpPr>
        <p:spPr>
          <a:xfrm>
            <a:off x="1877040" y="1554840"/>
            <a:ext cx="4218120" cy="37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595959"/>
                </a:solidFill>
                <a:latin typeface="Calibri"/>
              </a:rPr>
              <a:t>Показатель </a:t>
            </a:r>
            <a:r>
              <a:rPr b="0" lang="ru-RU" sz="1860" spc="-1" strike="noStrike">
                <a:solidFill>
                  <a:srgbClr val="595959"/>
                </a:solidFill>
                <a:latin typeface="Calibri"/>
              </a:rPr>
              <a:t>средней</a:t>
            </a:r>
            <a:r>
              <a:rPr b="0" lang="ru-RU" sz="1800" spc="-1" strike="noStrike">
                <a:solidFill>
                  <a:srgbClr val="595959"/>
                </a:solidFill>
                <a:latin typeface="Calibri"/>
              </a:rPr>
              <a:t> заработной платы, ₽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90" name="Прямоугольник: скругленные углы 36"/>
          <p:cNvSpPr/>
          <p:nvPr/>
        </p:nvSpPr>
        <p:spPr>
          <a:xfrm>
            <a:off x="1199880" y="11125800"/>
            <a:ext cx="3667320" cy="5371920"/>
          </a:xfrm>
          <a:prstGeom prst="roundRect">
            <a:avLst>
              <a:gd name="adj" fmla="val 16667"/>
            </a:avLst>
          </a:prstGeom>
          <a:solidFill>
            <a:srgbClr val="f1ca23">
              <a:alpha val="15000"/>
            </a:srgbClr>
          </a:solidFill>
          <a:ln w="28575">
            <a:solidFill>
              <a:srgbClr val="dfad0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91" name="Прямоугольник: скругленные углы 37"/>
          <p:cNvSpPr/>
          <p:nvPr/>
        </p:nvSpPr>
        <p:spPr>
          <a:xfrm>
            <a:off x="7207560" y="11125800"/>
            <a:ext cx="3667320" cy="5371920"/>
          </a:xfrm>
          <a:prstGeom prst="roundRect">
            <a:avLst>
              <a:gd name="adj" fmla="val 16667"/>
            </a:avLst>
          </a:prstGeom>
          <a:solidFill>
            <a:srgbClr val="f1ca23">
              <a:alpha val="15000"/>
            </a:srgbClr>
          </a:solidFill>
          <a:ln w="28575">
            <a:solidFill>
              <a:srgbClr val="dfad0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92" name="TextBox 38"/>
          <p:cNvSpPr/>
          <p:nvPr/>
        </p:nvSpPr>
        <p:spPr>
          <a:xfrm>
            <a:off x="1470960" y="12129120"/>
            <a:ext cx="3125160" cy="115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Bahnschrift SemiLight"/>
              </a:rPr>
              <a:t>Доля муниципальных учреждений культуры, здания которых находятся в аварийном состоянии или требуют капитального ремонта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93" name="TextBox 39"/>
          <p:cNvSpPr/>
          <p:nvPr/>
        </p:nvSpPr>
        <p:spPr>
          <a:xfrm>
            <a:off x="2419200" y="15129000"/>
            <a:ext cx="122904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Calibri"/>
              </a:rPr>
              <a:t>17 место</a:t>
            </a:r>
            <a:br/>
            <a:r>
              <a:rPr b="0" lang="en-US" sz="1200" spc="-1" strike="noStrike">
                <a:solidFill>
                  <a:srgbClr val="000000"/>
                </a:solidFill>
                <a:latin typeface="Calibri"/>
              </a:rPr>
              <a:t>2023 </a:t>
            </a:r>
            <a:r>
              <a:rPr b="0" lang="ru-RU" sz="1200" spc="-1" strike="noStrike">
                <a:solidFill>
                  <a:srgbClr val="000000"/>
                </a:solidFill>
                <a:latin typeface="Calibri"/>
              </a:rPr>
              <a:t>год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94" name="Прямая со стрелкой 40"/>
          <p:cNvSpPr/>
          <p:nvPr/>
        </p:nvSpPr>
        <p:spPr>
          <a:xfrm flipV="1">
            <a:off x="3023640" y="14365800"/>
            <a:ext cx="360" cy="722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len="med" type="triangle" w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95" name="TextBox 41"/>
          <p:cNvSpPr/>
          <p:nvPr/>
        </p:nvSpPr>
        <p:spPr>
          <a:xfrm>
            <a:off x="2420280" y="13735800"/>
            <a:ext cx="122904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Calibri"/>
              </a:rPr>
              <a:t>16 место</a:t>
            </a:r>
            <a:br/>
            <a:r>
              <a:rPr b="0" lang="en-US" sz="1200" spc="-1" strike="noStrike">
                <a:solidFill>
                  <a:srgbClr val="000000"/>
                </a:solidFill>
                <a:latin typeface="Calibri"/>
              </a:rPr>
              <a:t>202</a:t>
            </a:r>
            <a:r>
              <a:rPr b="0" lang="ru-RU" sz="1200" spc="-1" strike="noStrike">
                <a:solidFill>
                  <a:srgbClr val="000000"/>
                </a:solidFill>
                <a:latin typeface="Calibri"/>
              </a:rPr>
              <a:t>4</a:t>
            </a:r>
            <a:r>
              <a:rPr b="0" lang="en-US" sz="12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ru-RU" sz="1200" spc="-1" strike="noStrike">
                <a:solidFill>
                  <a:srgbClr val="000000"/>
                </a:solidFill>
                <a:latin typeface="Calibri"/>
              </a:rPr>
              <a:t>год</a:t>
            </a:r>
            <a:endParaRPr b="0" lang="ru-RU" sz="1200" spc="-1" strike="noStrike">
              <a:latin typeface="Arial"/>
            </a:endParaRPr>
          </a:p>
        </p:txBody>
      </p:sp>
      <p:pic>
        <p:nvPicPr>
          <p:cNvPr id="96" name="Рисунок 42" descr=""/>
          <p:cNvPicPr/>
          <p:nvPr/>
        </p:nvPicPr>
        <p:blipFill>
          <a:blip r:embed="rId5"/>
          <a:stretch/>
        </p:blipFill>
        <p:spPr>
          <a:xfrm>
            <a:off x="2106360" y="13584960"/>
            <a:ext cx="1003680" cy="897480"/>
          </a:xfrm>
          <a:prstGeom prst="rect">
            <a:avLst/>
          </a:prstGeom>
          <a:ln w="0">
            <a:noFill/>
          </a:ln>
        </p:spPr>
      </p:pic>
      <p:pic>
        <p:nvPicPr>
          <p:cNvPr id="97" name="Рисунок 43" descr=""/>
          <p:cNvPicPr/>
          <p:nvPr/>
        </p:nvPicPr>
        <p:blipFill>
          <a:blip r:embed="rId6"/>
          <a:stretch/>
        </p:blipFill>
        <p:spPr>
          <a:xfrm rot="10800000">
            <a:off x="2977920" y="14965560"/>
            <a:ext cx="1003680" cy="897480"/>
          </a:xfrm>
          <a:prstGeom prst="rect">
            <a:avLst/>
          </a:prstGeom>
          <a:ln w="0">
            <a:noFill/>
          </a:ln>
        </p:spPr>
      </p:pic>
      <p:sp>
        <p:nvSpPr>
          <p:cNvPr id="98" name="TextBox 44"/>
          <p:cNvSpPr/>
          <p:nvPr/>
        </p:nvSpPr>
        <p:spPr>
          <a:xfrm>
            <a:off x="7495200" y="12260160"/>
            <a:ext cx="3091320" cy="115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Bahnschrift SemiLight"/>
                <a:ea typeface="Times New Roman"/>
              </a:rPr>
              <a:t>Доля объектов культурного наследия, находящихся в муниципальной собственности и требующих консервации или реставрации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99" name="Рисунок 45" descr=""/>
          <p:cNvPicPr/>
          <p:nvPr/>
        </p:nvPicPr>
        <p:blipFill>
          <a:blip r:embed="rId7"/>
          <a:stretch/>
        </p:blipFill>
        <p:spPr>
          <a:xfrm>
            <a:off x="8000640" y="14195160"/>
            <a:ext cx="1003680" cy="897480"/>
          </a:xfrm>
          <a:prstGeom prst="rect">
            <a:avLst/>
          </a:prstGeom>
          <a:ln w="0">
            <a:noFill/>
          </a:ln>
        </p:spPr>
      </p:pic>
      <p:sp>
        <p:nvSpPr>
          <p:cNvPr id="100" name="TextBox 46"/>
          <p:cNvSpPr/>
          <p:nvPr/>
        </p:nvSpPr>
        <p:spPr>
          <a:xfrm>
            <a:off x="8322840" y="14505120"/>
            <a:ext cx="1362240" cy="57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1 место</a:t>
            </a:r>
            <a:br/>
            <a:r>
              <a:rPr b="0" lang="ru-RU" sz="1400" spc="-1" strike="noStrike">
                <a:solidFill>
                  <a:srgbClr val="000000"/>
                </a:solidFill>
                <a:latin typeface="Calibri"/>
              </a:rPr>
              <a:t>2023 и 2024 год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101" name="Рисунок 47" descr=""/>
          <p:cNvPicPr/>
          <p:nvPr/>
        </p:nvPicPr>
        <p:blipFill>
          <a:blip r:embed="rId8"/>
          <a:stretch/>
        </p:blipFill>
        <p:spPr>
          <a:xfrm rot="10800000">
            <a:off x="9034200" y="14505480"/>
            <a:ext cx="1003680" cy="897480"/>
          </a:xfrm>
          <a:prstGeom prst="rect">
            <a:avLst/>
          </a:prstGeom>
          <a:ln w="0">
            <a:noFill/>
          </a:ln>
        </p:spPr>
      </p:pic>
      <p:pic>
        <p:nvPicPr>
          <p:cNvPr id="102" name="Рисунок 48" descr=""/>
          <p:cNvPicPr/>
          <p:nvPr/>
        </p:nvPicPr>
        <p:blipFill>
          <a:blip r:embed="rId9"/>
          <a:stretch/>
        </p:blipFill>
        <p:spPr>
          <a:xfrm>
            <a:off x="2730600" y="11456640"/>
            <a:ext cx="626400" cy="626400"/>
          </a:xfrm>
          <a:prstGeom prst="rect">
            <a:avLst/>
          </a:prstGeom>
          <a:ln w="0">
            <a:noFill/>
          </a:ln>
        </p:spPr>
      </p:pic>
      <p:pic>
        <p:nvPicPr>
          <p:cNvPr id="103" name="Рисунок 49" descr=""/>
          <p:cNvPicPr/>
          <p:nvPr/>
        </p:nvPicPr>
        <p:blipFill>
          <a:blip r:embed="rId10"/>
          <a:stretch/>
        </p:blipFill>
        <p:spPr>
          <a:xfrm>
            <a:off x="8742960" y="11435040"/>
            <a:ext cx="650520" cy="599760"/>
          </a:xfrm>
          <a:prstGeom prst="rect">
            <a:avLst/>
          </a:prstGeom>
          <a:ln w="0">
            <a:noFill/>
          </a:ln>
        </p:spPr>
      </p:pic>
    </p:spTree>
  </p:cSld>
  <p:transition spd="slow">
    <p:fade/>
  </p:transition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Рисунок 2" descr=""/>
          <p:cNvPicPr/>
          <p:nvPr/>
        </p:nvPicPr>
        <p:blipFill>
          <a:blip r:embed="rId1">
            <a:alphaModFix amt="65000"/>
          </a:blip>
          <a:stretch/>
        </p:blipFill>
        <p:spPr>
          <a:xfrm>
            <a:off x="-1139760" y="-641160"/>
            <a:ext cx="14471280" cy="8139960"/>
          </a:xfrm>
          <a:prstGeom prst="rect">
            <a:avLst/>
          </a:prstGeom>
          <a:ln w="0">
            <a:noFill/>
          </a:ln>
        </p:spPr>
      </p:pic>
      <p:sp>
        <p:nvSpPr>
          <p:cNvPr id="105" name="Прямоугольник: скругленные углы 7"/>
          <p:cNvSpPr/>
          <p:nvPr/>
        </p:nvSpPr>
        <p:spPr>
          <a:xfrm rot="5400000">
            <a:off x="14850360" y="1373760"/>
            <a:ext cx="3465000" cy="3864600"/>
          </a:xfrm>
          <a:prstGeom prst="roundRect">
            <a:avLst>
              <a:gd name="adj" fmla="val 4114"/>
            </a:avLst>
          </a:prstGeom>
          <a:solidFill>
            <a:srgbClr val="ede24d">
              <a:alpha val="10000"/>
            </a:srgbClr>
          </a:solidFill>
          <a:ln w="38100">
            <a:solidFill>
              <a:srgbClr val="f2c41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6" name="TextBox 1"/>
          <p:cNvSpPr/>
          <p:nvPr/>
        </p:nvSpPr>
        <p:spPr>
          <a:xfrm>
            <a:off x="4150080" y="694440"/>
            <a:ext cx="18432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graphicFrame>
        <p:nvGraphicFramePr>
          <p:cNvPr id="107" name="Диаграмма 11"/>
          <p:cNvGraphicFramePr/>
          <p:nvPr/>
        </p:nvGraphicFramePr>
        <p:xfrm>
          <a:off x="-7723080" y="-6652800"/>
          <a:ext cx="4063680" cy="5418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8" name="TextBox 13"/>
          <p:cNvSpPr/>
          <p:nvPr/>
        </p:nvSpPr>
        <p:spPr>
          <a:xfrm>
            <a:off x="2445120" y="-4116600"/>
            <a:ext cx="7301160" cy="720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15000"/>
              </a:lnSpc>
              <a:spcAft>
                <a:spcPts val="1001"/>
              </a:spcAft>
            </a:pPr>
            <a:r>
              <a:rPr b="1" lang="ru-RU" sz="1800" spc="-1" strike="noStrike">
                <a:solidFill>
                  <a:srgbClr val="000000"/>
                </a:solidFill>
                <a:latin typeface="Book Antiqua"/>
                <a:ea typeface="Times New Roman"/>
              </a:rPr>
              <a:t>Среднемесячная номинальная начисленная заработная плата работников культуры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09" name="TextBox 15"/>
          <p:cNvSpPr/>
          <p:nvPr/>
        </p:nvSpPr>
        <p:spPr>
          <a:xfrm>
            <a:off x="14899680" y="1776960"/>
            <a:ext cx="3458880" cy="301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Book Antiqua"/>
                <a:ea typeface="Calibri"/>
              </a:rPr>
              <a:t> </a:t>
            </a:r>
            <a:r>
              <a:rPr b="0" lang="ru-RU" sz="1600" spc="-1" strike="noStrike">
                <a:solidFill>
                  <a:srgbClr val="000000"/>
                </a:solidFill>
                <a:latin typeface="Book Antiqua"/>
                <a:ea typeface="Calibri"/>
              </a:rPr>
              <a:t>По состоянию на 31.12.2024 целевой показатель средней заработной платы работников учреждений культуры Советского района составил </a:t>
            </a:r>
            <a:r>
              <a:rPr b="1" lang="ru-RU" sz="1600" spc="-1" strike="noStrike">
                <a:solidFill>
                  <a:srgbClr val="000000"/>
                </a:solidFill>
                <a:latin typeface="Book Antiqua"/>
                <a:ea typeface="Calibri"/>
              </a:rPr>
              <a:t>79597,72</a:t>
            </a:r>
            <a:r>
              <a:rPr b="0" lang="ru-RU" sz="1600" spc="-1" strike="noStrike">
                <a:solidFill>
                  <a:srgbClr val="000000"/>
                </a:solidFill>
                <a:latin typeface="Book Antiqua"/>
                <a:ea typeface="Calibri"/>
              </a:rPr>
              <a:t> </a:t>
            </a:r>
            <a:br/>
            <a:br/>
            <a:r>
              <a:rPr b="0" lang="ru-RU" sz="1600" spc="-1" strike="noStrike">
                <a:solidFill>
                  <a:srgbClr val="000000"/>
                </a:solidFill>
                <a:latin typeface="Book Antiqua"/>
                <a:ea typeface="Calibri"/>
              </a:rPr>
              <a:t>(показатель на 2024 год - 77 103,8,  </a:t>
            </a:r>
            <a:br/>
            <a:r>
              <a:rPr b="0" lang="ru-RU" sz="1600" spc="-1" strike="noStrike">
                <a:solidFill>
                  <a:srgbClr val="000000"/>
                </a:solidFill>
                <a:latin typeface="Book Antiqua"/>
                <a:ea typeface="Calibri"/>
              </a:rPr>
              <a:t>уточненный показатель -  </a:t>
            </a:r>
            <a:r>
              <a:rPr b="1" lang="ru-RU" sz="1600" spc="-1" strike="noStrike">
                <a:solidFill>
                  <a:srgbClr val="000000"/>
                </a:solidFill>
                <a:latin typeface="Book Antiqua"/>
                <a:ea typeface="Calibri"/>
              </a:rPr>
              <a:t>78 198,7)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Book Antiqua"/>
                <a:ea typeface="Calibri"/>
              </a:rPr>
              <a:t>(2023 год -20 место в рейтинге, 2024 - 18 место)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10" name="Прямоугольник: скругленные углы 14"/>
          <p:cNvSpPr/>
          <p:nvPr/>
        </p:nvSpPr>
        <p:spPr>
          <a:xfrm>
            <a:off x="1199880" y="743040"/>
            <a:ext cx="3667320" cy="5371920"/>
          </a:xfrm>
          <a:prstGeom prst="roundRect">
            <a:avLst>
              <a:gd name="adj" fmla="val 16667"/>
            </a:avLst>
          </a:prstGeom>
          <a:solidFill>
            <a:srgbClr val="f1ca23">
              <a:alpha val="15000"/>
            </a:srgbClr>
          </a:solidFill>
          <a:ln w="28575">
            <a:solidFill>
              <a:srgbClr val="dfad0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111" name="Прямоугольник: скругленные углы 16"/>
          <p:cNvSpPr/>
          <p:nvPr/>
        </p:nvSpPr>
        <p:spPr>
          <a:xfrm>
            <a:off x="7207560" y="743040"/>
            <a:ext cx="3667320" cy="5371920"/>
          </a:xfrm>
          <a:prstGeom prst="roundRect">
            <a:avLst>
              <a:gd name="adj" fmla="val 16667"/>
            </a:avLst>
          </a:prstGeom>
          <a:solidFill>
            <a:srgbClr val="f1ca23">
              <a:alpha val="15000"/>
            </a:srgbClr>
          </a:solidFill>
          <a:ln w="28575">
            <a:solidFill>
              <a:srgbClr val="dfad0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112" name="TextBox 5"/>
          <p:cNvSpPr/>
          <p:nvPr/>
        </p:nvSpPr>
        <p:spPr>
          <a:xfrm>
            <a:off x="1470960" y="1746000"/>
            <a:ext cx="3125160" cy="115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Bahnschrift SemiLight"/>
              </a:rPr>
              <a:t>Доля муниципальных учреждений культуры, здания которых находятся в аварийном состоянии или требуют капитального ремонта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13" name="TextBox 6"/>
          <p:cNvSpPr/>
          <p:nvPr/>
        </p:nvSpPr>
        <p:spPr>
          <a:xfrm>
            <a:off x="2419200" y="4745880"/>
            <a:ext cx="122904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Calibri"/>
              </a:rPr>
              <a:t>17 место</a:t>
            </a:r>
            <a:br/>
            <a:r>
              <a:rPr b="0" lang="en-US" sz="1200" spc="-1" strike="noStrike">
                <a:solidFill>
                  <a:srgbClr val="000000"/>
                </a:solidFill>
                <a:latin typeface="Calibri"/>
              </a:rPr>
              <a:t>2023 </a:t>
            </a:r>
            <a:r>
              <a:rPr b="0" lang="ru-RU" sz="1200" spc="-1" strike="noStrike">
                <a:solidFill>
                  <a:srgbClr val="000000"/>
                </a:solidFill>
                <a:latin typeface="Calibri"/>
              </a:rPr>
              <a:t>год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114" name="Прямая со стрелкой 9"/>
          <p:cNvSpPr/>
          <p:nvPr/>
        </p:nvSpPr>
        <p:spPr>
          <a:xfrm flipV="1">
            <a:off x="3023640" y="3982680"/>
            <a:ext cx="360" cy="722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len="med" type="triangle" w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15" name="TextBox 17"/>
          <p:cNvSpPr/>
          <p:nvPr/>
        </p:nvSpPr>
        <p:spPr>
          <a:xfrm>
            <a:off x="2420280" y="3353040"/>
            <a:ext cx="122904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Calibri"/>
              </a:rPr>
              <a:t>16 место</a:t>
            </a:r>
            <a:br/>
            <a:r>
              <a:rPr b="0" lang="en-US" sz="1200" spc="-1" strike="noStrike">
                <a:solidFill>
                  <a:srgbClr val="000000"/>
                </a:solidFill>
                <a:latin typeface="Calibri"/>
              </a:rPr>
              <a:t>202</a:t>
            </a:r>
            <a:r>
              <a:rPr b="0" lang="ru-RU" sz="1200" spc="-1" strike="noStrike">
                <a:solidFill>
                  <a:srgbClr val="000000"/>
                </a:solidFill>
                <a:latin typeface="Calibri"/>
              </a:rPr>
              <a:t>4</a:t>
            </a:r>
            <a:r>
              <a:rPr b="0" lang="en-US" sz="12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ru-RU" sz="1200" spc="-1" strike="noStrike">
                <a:solidFill>
                  <a:srgbClr val="000000"/>
                </a:solidFill>
                <a:latin typeface="Calibri"/>
              </a:rPr>
              <a:t>год</a:t>
            </a:r>
            <a:endParaRPr b="0" lang="ru-RU" sz="1200" spc="-1" strike="noStrike">
              <a:latin typeface="Arial"/>
            </a:endParaRPr>
          </a:p>
        </p:txBody>
      </p:sp>
      <p:pic>
        <p:nvPicPr>
          <p:cNvPr id="116" name="Рисунок 28" descr=""/>
          <p:cNvPicPr/>
          <p:nvPr/>
        </p:nvPicPr>
        <p:blipFill>
          <a:blip r:embed="rId3"/>
          <a:stretch/>
        </p:blipFill>
        <p:spPr>
          <a:xfrm>
            <a:off x="2106360" y="3202200"/>
            <a:ext cx="1003680" cy="897480"/>
          </a:xfrm>
          <a:prstGeom prst="rect">
            <a:avLst/>
          </a:prstGeom>
          <a:ln w="0">
            <a:noFill/>
          </a:ln>
        </p:spPr>
      </p:pic>
      <p:pic>
        <p:nvPicPr>
          <p:cNvPr id="117" name="Рисунок 29" descr=""/>
          <p:cNvPicPr/>
          <p:nvPr/>
        </p:nvPicPr>
        <p:blipFill>
          <a:blip r:embed="rId4"/>
          <a:stretch/>
        </p:blipFill>
        <p:spPr>
          <a:xfrm rot="10800000">
            <a:off x="2977920" y="4582440"/>
            <a:ext cx="1003680" cy="897480"/>
          </a:xfrm>
          <a:prstGeom prst="rect">
            <a:avLst/>
          </a:prstGeom>
          <a:ln w="0">
            <a:noFill/>
          </a:ln>
        </p:spPr>
      </p:pic>
      <p:sp>
        <p:nvSpPr>
          <p:cNvPr id="118" name="TextBox 32"/>
          <p:cNvSpPr/>
          <p:nvPr/>
        </p:nvSpPr>
        <p:spPr>
          <a:xfrm>
            <a:off x="7495200" y="1877400"/>
            <a:ext cx="3091320" cy="115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Bahnschrift SemiLight"/>
                <a:ea typeface="Times New Roman"/>
              </a:rPr>
              <a:t>Доля объектов культурного наследия, находящихся в муниципальной собственности и требующих консервации или реставрации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119" name="Рисунок 34" descr=""/>
          <p:cNvPicPr/>
          <p:nvPr/>
        </p:nvPicPr>
        <p:blipFill>
          <a:blip r:embed="rId5"/>
          <a:stretch/>
        </p:blipFill>
        <p:spPr>
          <a:xfrm>
            <a:off x="8000640" y="3812040"/>
            <a:ext cx="1003680" cy="897480"/>
          </a:xfrm>
          <a:prstGeom prst="rect">
            <a:avLst/>
          </a:prstGeom>
          <a:ln w="0">
            <a:noFill/>
          </a:ln>
        </p:spPr>
      </p:pic>
      <p:sp>
        <p:nvSpPr>
          <p:cNvPr id="120" name="TextBox 33"/>
          <p:cNvSpPr/>
          <p:nvPr/>
        </p:nvSpPr>
        <p:spPr>
          <a:xfrm>
            <a:off x="8322840" y="4122360"/>
            <a:ext cx="1362240" cy="57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1 место</a:t>
            </a:r>
            <a:br/>
            <a:r>
              <a:rPr b="0" lang="ru-RU" sz="1400" spc="-1" strike="noStrike">
                <a:solidFill>
                  <a:srgbClr val="000000"/>
                </a:solidFill>
                <a:latin typeface="Calibri"/>
              </a:rPr>
              <a:t>2023 и 2024 год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121" name="Рисунок 35" descr=""/>
          <p:cNvPicPr/>
          <p:nvPr/>
        </p:nvPicPr>
        <p:blipFill>
          <a:blip r:embed="rId6"/>
          <a:stretch/>
        </p:blipFill>
        <p:spPr>
          <a:xfrm rot="10800000">
            <a:off x="9034200" y="4122720"/>
            <a:ext cx="1003680" cy="897480"/>
          </a:xfrm>
          <a:prstGeom prst="rect">
            <a:avLst/>
          </a:prstGeom>
          <a:ln w="0">
            <a:noFill/>
          </a:ln>
        </p:spPr>
      </p:pic>
      <p:pic>
        <p:nvPicPr>
          <p:cNvPr id="122" name="Рисунок 43" descr=""/>
          <p:cNvPicPr/>
          <p:nvPr/>
        </p:nvPicPr>
        <p:blipFill>
          <a:blip r:embed="rId7"/>
          <a:stretch/>
        </p:blipFill>
        <p:spPr>
          <a:xfrm>
            <a:off x="2730600" y="1073880"/>
            <a:ext cx="626400" cy="626400"/>
          </a:xfrm>
          <a:prstGeom prst="rect">
            <a:avLst/>
          </a:prstGeom>
          <a:ln w="0">
            <a:noFill/>
          </a:ln>
        </p:spPr>
      </p:pic>
      <p:pic>
        <p:nvPicPr>
          <p:cNvPr id="123" name="Рисунок 45" descr=""/>
          <p:cNvPicPr/>
          <p:nvPr/>
        </p:nvPicPr>
        <p:blipFill>
          <a:blip r:embed="rId8"/>
          <a:stretch/>
        </p:blipFill>
        <p:spPr>
          <a:xfrm>
            <a:off x="8742960" y="1051920"/>
            <a:ext cx="650520" cy="599760"/>
          </a:xfrm>
          <a:prstGeom prst="rect">
            <a:avLst/>
          </a:prstGeom>
          <a:ln w="0">
            <a:noFill/>
          </a:ln>
        </p:spPr>
      </p:pic>
      <p:pic>
        <p:nvPicPr>
          <p:cNvPr id="124" name="Рисунок 25" descr=""/>
          <p:cNvPicPr/>
          <p:nvPr/>
        </p:nvPicPr>
        <p:blipFill>
          <a:blip r:embed="rId9">
            <a:alphaModFix amt="15000"/>
          </a:blip>
          <a:stretch/>
        </p:blipFill>
        <p:spPr>
          <a:xfrm>
            <a:off x="317880" y="307080"/>
            <a:ext cx="684360" cy="914760"/>
          </a:xfrm>
          <a:prstGeom prst="rect">
            <a:avLst/>
          </a:prstGeom>
          <a:ln w="0">
            <a:noFill/>
          </a:ln>
        </p:spPr>
      </p:pic>
      <p:sp>
        <p:nvSpPr>
          <p:cNvPr id="125" name="Прямоугольник: скругленные углы 102"/>
          <p:cNvSpPr/>
          <p:nvPr/>
        </p:nvSpPr>
        <p:spPr>
          <a:xfrm>
            <a:off x="7276320" y="9124200"/>
            <a:ext cx="4107960" cy="5180760"/>
          </a:xfrm>
          <a:prstGeom prst="roundRect">
            <a:avLst>
              <a:gd name="adj" fmla="val 16667"/>
            </a:avLst>
          </a:prstGeom>
          <a:solidFill>
            <a:srgbClr val="ffc000">
              <a:alpha val="15000"/>
            </a:srgbClr>
          </a:solidFill>
          <a:ln w="38100">
            <a:solidFill>
              <a:srgbClr val="ffc000">
                <a:lumMod val="60000"/>
                <a:lumOff val="40000"/>
              </a:srgb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126" name="TextBox 103"/>
          <p:cNvSpPr/>
          <p:nvPr/>
        </p:nvSpPr>
        <p:spPr>
          <a:xfrm>
            <a:off x="7733160" y="9913320"/>
            <a:ext cx="3125160" cy="72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Bahnschrift SemiLight"/>
              </a:rPr>
              <a:t>Доля населения, систематически занимающихся физической культурой и спортом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27" name="TextBox 104"/>
          <p:cNvSpPr/>
          <p:nvPr/>
        </p:nvSpPr>
        <p:spPr>
          <a:xfrm>
            <a:off x="8693640" y="12737160"/>
            <a:ext cx="122904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58</a:t>
            </a:r>
            <a:br/>
            <a:r>
              <a:rPr b="0" lang="en-US" sz="1200" spc="-1" strike="noStrike">
                <a:solidFill>
                  <a:srgbClr val="000000"/>
                </a:solidFill>
                <a:latin typeface="Calibri"/>
              </a:rPr>
              <a:t>2023 </a:t>
            </a:r>
            <a:r>
              <a:rPr b="0" lang="ru-RU" sz="1200" spc="-1" strike="noStrike">
                <a:solidFill>
                  <a:srgbClr val="000000"/>
                </a:solidFill>
                <a:latin typeface="Calibri"/>
              </a:rPr>
              <a:t>год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128" name="TextBox 105"/>
          <p:cNvSpPr/>
          <p:nvPr/>
        </p:nvSpPr>
        <p:spPr>
          <a:xfrm>
            <a:off x="8694720" y="11343960"/>
            <a:ext cx="122904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63,8%</a:t>
            </a:r>
            <a:br/>
            <a:r>
              <a:rPr b="0" lang="en-US" sz="1200" spc="-1" strike="noStrike">
                <a:solidFill>
                  <a:srgbClr val="000000"/>
                </a:solidFill>
                <a:latin typeface="Calibri"/>
              </a:rPr>
              <a:t>202</a:t>
            </a:r>
            <a:r>
              <a:rPr b="0" lang="ru-RU" sz="1200" spc="-1" strike="noStrike">
                <a:solidFill>
                  <a:srgbClr val="000000"/>
                </a:solidFill>
                <a:latin typeface="Calibri"/>
              </a:rPr>
              <a:t>4</a:t>
            </a:r>
            <a:r>
              <a:rPr b="0" lang="en-US" sz="12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ru-RU" sz="1200" spc="-1" strike="noStrike">
                <a:solidFill>
                  <a:srgbClr val="000000"/>
                </a:solidFill>
                <a:latin typeface="Calibri"/>
              </a:rPr>
              <a:t>год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129" name="TextBox 106"/>
          <p:cNvSpPr/>
          <p:nvPr/>
        </p:nvSpPr>
        <p:spPr>
          <a:xfrm>
            <a:off x="9349920" y="12245400"/>
            <a:ext cx="66132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+ 5,2%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30" name="Прямоугольник: скругленные углы 107"/>
          <p:cNvSpPr/>
          <p:nvPr/>
        </p:nvSpPr>
        <p:spPr>
          <a:xfrm>
            <a:off x="1060200" y="9015120"/>
            <a:ext cx="4107960" cy="5180760"/>
          </a:xfrm>
          <a:prstGeom prst="roundRect">
            <a:avLst>
              <a:gd name="adj" fmla="val 16667"/>
            </a:avLst>
          </a:prstGeom>
          <a:solidFill>
            <a:srgbClr val="ffc000">
              <a:alpha val="15000"/>
            </a:srgbClr>
          </a:solidFill>
          <a:ln w="38100">
            <a:solidFill>
              <a:srgbClr val="ffc000">
                <a:lumMod val="60000"/>
                <a:lumOff val="40000"/>
              </a:srgb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pic>
        <p:nvPicPr>
          <p:cNvPr id="131" name="Рисунок 108" descr=""/>
          <p:cNvPicPr/>
          <p:nvPr/>
        </p:nvPicPr>
        <p:blipFill>
          <a:blip r:embed="rId10"/>
          <a:stretch/>
        </p:blipFill>
        <p:spPr>
          <a:xfrm>
            <a:off x="2775600" y="9219960"/>
            <a:ext cx="671760" cy="671760"/>
          </a:xfrm>
          <a:prstGeom prst="rect">
            <a:avLst/>
          </a:prstGeom>
          <a:ln w="0">
            <a:noFill/>
          </a:ln>
        </p:spPr>
      </p:pic>
      <p:sp>
        <p:nvSpPr>
          <p:cNvPr id="132" name="TextBox 109"/>
          <p:cNvSpPr/>
          <p:nvPr/>
        </p:nvSpPr>
        <p:spPr>
          <a:xfrm>
            <a:off x="1470960" y="9936360"/>
            <a:ext cx="312516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Bahnschrift SemiLight"/>
              </a:rPr>
              <a:t>Уровень фактической обеспеченности учреждениями культуры от нормативной потребности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33" name="TextBox 110"/>
          <p:cNvSpPr/>
          <p:nvPr/>
        </p:nvSpPr>
        <p:spPr>
          <a:xfrm>
            <a:off x="2420280" y="11346840"/>
            <a:ext cx="122904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Calibri"/>
              </a:rPr>
              <a:t>3 место</a:t>
            </a:r>
            <a:br/>
            <a:r>
              <a:rPr b="0" lang="en-US" sz="1200" spc="-1" strike="noStrike">
                <a:solidFill>
                  <a:srgbClr val="000000"/>
                </a:solidFill>
                <a:latin typeface="Calibri"/>
              </a:rPr>
              <a:t>202</a:t>
            </a:r>
            <a:r>
              <a:rPr b="0" lang="ru-RU" sz="1200" spc="-1" strike="noStrike">
                <a:solidFill>
                  <a:srgbClr val="000000"/>
                </a:solidFill>
                <a:latin typeface="Calibri"/>
              </a:rPr>
              <a:t>4</a:t>
            </a:r>
            <a:r>
              <a:rPr b="0" lang="en-US" sz="12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ru-RU" sz="1200" spc="-1" strike="noStrike">
                <a:solidFill>
                  <a:srgbClr val="000000"/>
                </a:solidFill>
                <a:latin typeface="Calibri"/>
              </a:rPr>
              <a:t>год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134" name="TextBox 111"/>
          <p:cNvSpPr/>
          <p:nvPr/>
        </p:nvSpPr>
        <p:spPr>
          <a:xfrm>
            <a:off x="2419200" y="12739680"/>
            <a:ext cx="122904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Calibri"/>
              </a:rPr>
              <a:t>10 место</a:t>
            </a:r>
            <a:br/>
            <a:r>
              <a:rPr b="0" lang="en-US" sz="1200" spc="-1" strike="noStrike">
                <a:solidFill>
                  <a:srgbClr val="000000"/>
                </a:solidFill>
                <a:latin typeface="Calibri"/>
              </a:rPr>
              <a:t>2023 </a:t>
            </a:r>
            <a:r>
              <a:rPr b="0" lang="ru-RU" sz="1200" spc="-1" strike="noStrike">
                <a:solidFill>
                  <a:srgbClr val="000000"/>
                </a:solidFill>
                <a:latin typeface="Calibri"/>
              </a:rPr>
              <a:t>год</a:t>
            </a:r>
            <a:endParaRPr b="0" lang="ru-RU" sz="1200" spc="-1" strike="noStrike">
              <a:latin typeface="Arial"/>
            </a:endParaRPr>
          </a:p>
        </p:txBody>
      </p:sp>
      <p:pic>
        <p:nvPicPr>
          <p:cNvPr id="135" name="Рисунок 112" descr=""/>
          <p:cNvPicPr/>
          <p:nvPr/>
        </p:nvPicPr>
        <p:blipFill>
          <a:blip r:embed="rId11"/>
          <a:stretch/>
        </p:blipFill>
        <p:spPr>
          <a:xfrm>
            <a:off x="8947440" y="9205920"/>
            <a:ext cx="696960" cy="696960"/>
          </a:xfrm>
          <a:prstGeom prst="rect">
            <a:avLst/>
          </a:prstGeom>
          <a:ln w="0">
            <a:noFill/>
          </a:ln>
        </p:spPr>
      </p:pic>
      <p:sp>
        <p:nvSpPr>
          <p:cNvPr id="136" name="Прямая со стрелкой 113"/>
          <p:cNvSpPr/>
          <p:nvPr/>
        </p:nvSpPr>
        <p:spPr>
          <a:xfrm flipV="1">
            <a:off x="3048120" y="11866680"/>
            <a:ext cx="360" cy="869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len="med" type="triangle" w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</p:sp>
      <p:sp>
        <p:nvSpPr>
          <p:cNvPr id="137" name="Прямая со стрелкой 114"/>
          <p:cNvSpPr/>
          <p:nvPr/>
        </p:nvSpPr>
        <p:spPr>
          <a:xfrm flipV="1">
            <a:off x="9306360" y="11871360"/>
            <a:ext cx="360" cy="869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len="med" type="triangle" w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</p:sp>
      <p:pic>
        <p:nvPicPr>
          <p:cNvPr id="138" name="Рисунок 119" descr=""/>
          <p:cNvPicPr/>
          <p:nvPr/>
        </p:nvPicPr>
        <p:blipFill>
          <a:blip r:embed="rId12"/>
          <a:stretch/>
        </p:blipFill>
        <p:spPr>
          <a:xfrm>
            <a:off x="2214360" y="11102040"/>
            <a:ext cx="1071360" cy="957960"/>
          </a:xfrm>
          <a:prstGeom prst="rect">
            <a:avLst/>
          </a:prstGeom>
          <a:ln w="0">
            <a:noFill/>
          </a:ln>
        </p:spPr>
      </p:pic>
      <p:pic>
        <p:nvPicPr>
          <p:cNvPr id="139" name="Рисунок 120" descr=""/>
          <p:cNvPicPr/>
          <p:nvPr/>
        </p:nvPicPr>
        <p:blipFill>
          <a:blip r:embed="rId13"/>
          <a:stretch/>
        </p:blipFill>
        <p:spPr>
          <a:xfrm rot="10800000">
            <a:off x="2831040" y="12553560"/>
            <a:ext cx="1071360" cy="957960"/>
          </a:xfrm>
          <a:prstGeom prst="rect">
            <a:avLst/>
          </a:prstGeom>
          <a:ln w="0">
            <a:noFill/>
          </a:ln>
        </p:spPr>
      </p:pic>
      <p:pic>
        <p:nvPicPr>
          <p:cNvPr id="140" name="Рисунок 121" descr=""/>
          <p:cNvPicPr/>
          <p:nvPr/>
        </p:nvPicPr>
        <p:blipFill>
          <a:blip r:embed="rId14"/>
          <a:stretch/>
        </p:blipFill>
        <p:spPr>
          <a:xfrm>
            <a:off x="8492400" y="11107080"/>
            <a:ext cx="1071360" cy="957960"/>
          </a:xfrm>
          <a:prstGeom prst="rect">
            <a:avLst/>
          </a:prstGeom>
          <a:ln w="0">
            <a:noFill/>
          </a:ln>
        </p:spPr>
      </p:pic>
      <p:pic>
        <p:nvPicPr>
          <p:cNvPr id="141" name="Рисунок 122" descr=""/>
          <p:cNvPicPr/>
          <p:nvPr/>
        </p:nvPicPr>
        <p:blipFill>
          <a:blip r:embed="rId15"/>
          <a:stretch/>
        </p:blipFill>
        <p:spPr>
          <a:xfrm rot="10800000">
            <a:off x="9109080" y="12558240"/>
            <a:ext cx="1071360" cy="957960"/>
          </a:xfrm>
          <a:prstGeom prst="rect">
            <a:avLst/>
          </a:prstGeom>
          <a:ln w="0">
            <a:noFill/>
          </a:ln>
        </p:spPr>
      </p:pic>
    </p:spTree>
  </p:cSld>
  <p:transition spd="slow">
    <p:fade/>
  </p:transition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Рисунок 2" descr=""/>
          <p:cNvPicPr/>
          <p:nvPr/>
        </p:nvPicPr>
        <p:blipFill>
          <a:blip r:embed="rId1">
            <a:alphaModFix amt="65000"/>
          </a:blip>
          <a:stretch/>
        </p:blipFill>
        <p:spPr>
          <a:xfrm>
            <a:off x="-1179000" y="-641160"/>
            <a:ext cx="14471280" cy="8139960"/>
          </a:xfrm>
          <a:prstGeom prst="rect">
            <a:avLst/>
          </a:prstGeom>
          <a:ln w="0">
            <a:noFill/>
          </a:ln>
        </p:spPr>
      </p:pic>
      <p:sp>
        <p:nvSpPr>
          <p:cNvPr id="143" name="Прямоугольник: скругленные углы 7"/>
          <p:cNvSpPr/>
          <p:nvPr/>
        </p:nvSpPr>
        <p:spPr>
          <a:xfrm rot="5400000">
            <a:off x="14850360" y="1373760"/>
            <a:ext cx="3465000" cy="3864600"/>
          </a:xfrm>
          <a:prstGeom prst="roundRect">
            <a:avLst>
              <a:gd name="adj" fmla="val 4114"/>
            </a:avLst>
          </a:prstGeom>
          <a:solidFill>
            <a:srgbClr val="ede24d">
              <a:alpha val="10000"/>
            </a:srgbClr>
          </a:solidFill>
          <a:ln w="38100">
            <a:solidFill>
              <a:srgbClr val="f2c41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4" name="TextBox 1"/>
          <p:cNvSpPr/>
          <p:nvPr/>
        </p:nvSpPr>
        <p:spPr>
          <a:xfrm>
            <a:off x="4150080" y="694440"/>
            <a:ext cx="18432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graphicFrame>
        <p:nvGraphicFramePr>
          <p:cNvPr id="145" name="Диаграмма 11"/>
          <p:cNvGraphicFramePr/>
          <p:nvPr/>
        </p:nvGraphicFramePr>
        <p:xfrm>
          <a:off x="-7723080" y="-6652800"/>
          <a:ext cx="4063680" cy="5418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6" name="TextBox 13"/>
          <p:cNvSpPr/>
          <p:nvPr/>
        </p:nvSpPr>
        <p:spPr>
          <a:xfrm>
            <a:off x="2445120" y="-4116600"/>
            <a:ext cx="7301160" cy="720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15000"/>
              </a:lnSpc>
              <a:spcAft>
                <a:spcPts val="1001"/>
              </a:spcAft>
            </a:pPr>
            <a:r>
              <a:rPr b="1" lang="ru-RU" sz="1800" spc="-1" strike="noStrike">
                <a:solidFill>
                  <a:srgbClr val="000000"/>
                </a:solidFill>
                <a:latin typeface="Book Antiqua"/>
                <a:ea typeface="Times New Roman"/>
              </a:rPr>
              <a:t>Среднемесячная номинальная начисленная заработная плата работников культуры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47" name="TextBox 15"/>
          <p:cNvSpPr/>
          <p:nvPr/>
        </p:nvSpPr>
        <p:spPr>
          <a:xfrm>
            <a:off x="14899680" y="1776960"/>
            <a:ext cx="3458880" cy="301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Book Antiqua"/>
                <a:ea typeface="Calibri"/>
              </a:rPr>
              <a:t> </a:t>
            </a:r>
            <a:r>
              <a:rPr b="0" lang="ru-RU" sz="1600" spc="-1" strike="noStrike">
                <a:solidFill>
                  <a:srgbClr val="000000"/>
                </a:solidFill>
                <a:latin typeface="Book Antiqua"/>
                <a:ea typeface="Calibri"/>
              </a:rPr>
              <a:t>По состоянию на 31.12.2024 целевой показатель средней заработной платы работников учреждений культуры Советского района составил </a:t>
            </a:r>
            <a:r>
              <a:rPr b="1" lang="ru-RU" sz="1600" spc="-1" strike="noStrike">
                <a:solidFill>
                  <a:srgbClr val="000000"/>
                </a:solidFill>
                <a:latin typeface="Book Antiqua"/>
                <a:ea typeface="Calibri"/>
              </a:rPr>
              <a:t>79597,72</a:t>
            </a:r>
            <a:r>
              <a:rPr b="0" lang="ru-RU" sz="1600" spc="-1" strike="noStrike">
                <a:solidFill>
                  <a:srgbClr val="000000"/>
                </a:solidFill>
                <a:latin typeface="Book Antiqua"/>
                <a:ea typeface="Calibri"/>
              </a:rPr>
              <a:t> </a:t>
            </a:r>
            <a:br/>
            <a:br/>
            <a:r>
              <a:rPr b="0" lang="ru-RU" sz="1600" spc="-1" strike="noStrike">
                <a:solidFill>
                  <a:srgbClr val="000000"/>
                </a:solidFill>
                <a:latin typeface="Book Antiqua"/>
                <a:ea typeface="Calibri"/>
              </a:rPr>
              <a:t>(показатель на 2024 год - 77 103,8,  </a:t>
            </a:r>
            <a:br/>
            <a:r>
              <a:rPr b="0" lang="ru-RU" sz="1600" spc="-1" strike="noStrike">
                <a:solidFill>
                  <a:srgbClr val="000000"/>
                </a:solidFill>
                <a:latin typeface="Book Antiqua"/>
                <a:ea typeface="Calibri"/>
              </a:rPr>
              <a:t>уточненный показатель -  </a:t>
            </a:r>
            <a:r>
              <a:rPr b="1" lang="ru-RU" sz="1600" spc="-1" strike="noStrike">
                <a:solidFill>
                  <a:srgbClr val="000000"/>
                </a:solidFill>
                <a:latin typeface="Book Antiqua"/>
                <a:ea typeface="Calibri"/>
              </a:rPr>
              <a:t>78 198,7)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Book Antiqua"/>
                <a:ea typeface="Calibri"/>
              </a:rPr>
              <a:t>(2023 год -20 место в рейтинге, 2024 - 18 место)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48" name="Прямоугольник: скругленные углы 14"/>
          <p:cNvSpPr/>
          <p:nvPr/>
        </p:nvSpPr>
        <p:spPr>
          <a:xfrm>
            <a:off x="1199880" y="-7673400"/>
            <a:ext cx="3667320" cy="5371920"/>
          </a:xfrm>
          <a:prstGeom prst="roundRect">
            <a:avLst>
              <a:gd name="adj" fmla="val 16667"/>
            </a:avLst>
          </a:prstGeom>
          <a:solidFill>
            <a:srgbClr val="f1ca23">
              <a:alpha val="15000"/>
            </a:srgbClr>
          </a:solidFill>
          <a:ln w="28575">
            <a:solidFill>
              <a:srgbClr val="dfad0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149" name="Прямоугольник: скругленные углы 16"/>
          <p:cNvSpPr/>
          <p:nvPr/>
        </p:nvSpPr>
        <p:spPr>
          <a:xfrm>
            <a:off x="7207560" y="-7673400"/>
            <a:ext cx="3667320" cy="5371920"/>
          </a:xfrm>
          <a:prstGeom prst="roundRect">
            <a:avLst>
              <a:gd name="adj" fmla="val 16667"/>
            </a:avLst>
          </a:prstGeom>
          <a:solidFill>
            <a:srgbClr val="f1ca23">
              <a:alpha val="15000"/>
            </a:srgbClr>
          </a:solidFill>
          <a:ln w="28575">
            <a:solidFill>
              <a:srgbClr val="dfad0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150" name="TextBox 5"/>
          <p:cNvSpPr/>
          <p:nvPr/>
        </p:nvSpPr>
        <p:spPr>
          <a:xfrm>
            <a:off x="1470960" y="-6670440"/>
            <a:ext cx="3125160" cy="115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Bahnschrift SemiLight"/>
              </a:rPr>
              <a:t>Доля муниципальных учреждений культуры, здания которых находятся в аварийном состоянии или требуют капитального ремонта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51" name="TextBox 6"/>
          <p:cNvSpPr/>
          <p:nvPr/>
        </p:nvSpPr>
        <p:spPr>
          <a:xfrm>
            <a:off x="2419200" y="-3670560"/>
            <a:ext cx="122904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Calibri"/>
              </a:rPr>
              <a:t>17 место</a:t>
            </a:r>
            <a:br/>
            <a:r>
              <a:rPr b="0" lang="en-US" sz="1200" spc="-1" strike="noStrike">
                <a:solidFill>
                  <a:srgbClr val="000000"/>
                </a:solidFill>
                <a:latin typeface="Calibri"/>
              </a:rPr>
              <a:t>2023 </a:t>
            </a:r>
            <a:r>
              <a:rPr b="0" lang="ru-RU" sz="1200" spc="-1" strike="noStrike">
                <a:solidFill>
                  <a:srgbClr val="000000"/>
                </a:solidFill>
                <a:latin typeface="Calibri"/>
              </a:rPr>
              <a:t>год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152" name="TextBox 17"/>
          <p:cNvSpPr/>
          <p:nvPr/>
        </p:nvSpPr>
        <p:spPr>
          <a:xfrm>
            <a:off x="2420280" y="-5063400"/>
            <a:ext cx="122904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Calibri"/>
              </a:rPr>
              <a:t>16 место</a:t>
            </a:r>
            <a:br/>
            <a:r>
              <a:rPr b="0" lang="en-US" sz="1200" spc="-1" strike="noStrike">
                <a:solidFill>
                  <a:srgbClr val="000000"/>
                </a:solidFill>
                <a:latin typeface="Calibri"/>
              </a:rPr>
              <a:t>202</a:t>
            </a:r>
            <a:r>
              <a:rPr b="0" lang="ru-RU" sz="1200" spc="-1" strike="noStrike">
                <a:solidFill>
                  <a:srgbClr val="000000"/>
                </a:solidFill>
                <a:latin typeface="Calibri"/>
              </a:rPr>
              <a:t>4</a:t>
            </a:r>
            <a:r>
              <a:rPr b="0" lang="en-US" sz="12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ru-RU" sz="1200" spc="-1" strike="noStrike">
                <a:solidFill>
                  <a:srgbClr val="000000"/>
                </a:solidFill>
                <a:latin typeface="Calibri"/>
              </a:rPr>
              <a:t>год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153" name="TextBox 32"/>
          <p:cNvSpPr/>
          <p:nvPr/>
        </p:nvSpPr>
        <p:spPr>
          <a:xfrm>
            <a:off x="7495200" y="-6539040"/>
            <a:ext cx="3091320" cy="115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Bahnschrift SemiLight"/>
                <a:ea typeface="Times New Roman"/>
              </a:rPr>
              <a:t>Доля объектов культурного наследия, находящихся в муниципальной собственности и требующих консервации или реставрации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54" name="TextBox 33"/>
          <p:cNvSpPr/>
          <p:nvPr/>
        </p:nvSpPr>
        <p:spPr>
          <a:xfrm>
            <a:off x="8322840" y="-4294080"/>
            <a:ext cx="1362240" cy="57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1 место</a:t>
            </a:r>
            <a:br/>
            <a:r>
              <a:rPr b="0" lang="ru-RU" sz="1400" spc="-1" strike="noStrike">
                <a:solidFill>
                  <a:srgbClr val="000000"/>
                </a:solidFill>
                <a:latin typeface="Calibri"/>
              </a:rPr>
              <a:t>2023 и 2024 год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155" name="Рисунок 43" descr=""/>
          <p:cNvPicPr/>
          <p:nvPr/>
        </p:nvPicPr>
        <p:blipFill>
          <a:blip r:embed="rId3"/>
          <a:stretch/>
        </p:blipFill>
        <p:spPr>
          <a:xfrm>
            <a:off x="2730600" y="-7342560"/>
            <a:ext cx="626400" cy="626400"/>
          </a:xfrm>
          <a:prstGeom prst="rect">
            <a:avLst/>
          </a:prstGeom>
          <a:ln w="0">
            <a:noFill/>
          </a:ln>
        </p:spPr>
      </p:pic>
      <p:pic>
        <p:nvPicPr>
          <p:cNvPr id="156" name="Рисунок 45" descr=""/>
          <p:cNvPicPr/>
          <p:nvPr/>
        </p:nvPicPr>
        <p:blipFill>
          <a:blip r:embed="rId4"/>
          <a:stretch/>
        </p:blipFill>
        <p:spPr>
          <a:xfrm>
            <a:off x="8742960" y="-7364520"/>
            <a:ext cx="650520" cy="599760"/>
          </a:xfrm>
          <a:prstGeom prst="rect">
            <a:avLst/>
          </a:prstGeom>
          <a:ln w="0">
            <a:noFill/>
          </a:ln>
        </p:spPr>
      </p:pic>
      <p:pic>
        <p:nvPicPr>
          <p:cNvPr id="157" name="Рисунок 25" descr=""/>
          <p:cNvPicPr/>
          <p:nvPr/>
        </p:nvPicPr>
        <p:blipFill>
          <a:blip r:embed="rId5">
            <a:alphaModFix amt="15000"/>
          </a:blip>
          <a:stretch/>
        </p:blipFill>
        <p:spPr>
          <a:xfrm>
            <a:off x="317880" y="307080"/>
            <a:ext cx="684360" cy="914760"/>
          </a:xfrm>
          <a:prstGeom prst="rect">
            <a:avLst/>
          </a:prstGeom>
          <a:ln w="0">
            <a:noFill/>
          </a:ln>
        </p:spPr>
      </p:pic>
      <p:sp>
        <p:nvSpPr>
          <p:cNvPr id="158" name="Прямоугольник: скругленные углы 53"/>
          <p:cNvSpPr/>
          <p:nvPr/>
        </p:nvSpPr>
        <p:spPr>
          <a:xfrm>
            <a:off x="7276320" y="904680"/>
            <a:ext cx="4107960" cy="5180760"/>
          </a:xfrm>
          <a:prstGeom prst="roundRect">
            <a:avLst>
              <a:gd name="adj" fmla="val 16667"/>
            </a:avLst>
          </a:prstGeom>
          <a:solidFill>
            <a:srgbClr val="ffc000">
              <a:alpha val="15000"/>
            </a:srgbClr>
          </a:solidFill>
          <a:ln w="38100">
            <a:solidFill>
              <a:srgbClr val="ffc000">
                <a:lumMod val="60000"/>
                <a:lumOff val="40000"/>
              </a:srgb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159" name="TextBox 54"/>
          <p:cNvSpPr/>
          <p:nvPr/>
        </p:nvSpPr>
        <p:spPr>
          <a:xfrm>
            <a:off x="7733160" y="1693800"/>
            <a:ext cx="3125160" cy="72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Bahnschrift SemiLight"/>
              </a:rPr>
              <a:t>Доля населения, систематически занимающихся физической культурой и спортом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60" name="TextBox 55"/>
          <p:cNvSpPr/>
          <p:nvPr/>
        </p:nvSpPr>
        <p:spPr>
          <a:xfrm>
            <a:off x="8693640" y="4517280"/>
            <a:ext cx="122904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58</a:t>
            </a:r>
            <a:br/>
            <a:r>
              <a:rPr b="0" lang="en-US" sz="1200" spc="-1" strike="noStrike">
                <a:solidFill>
                  <a:srgbClr val="000000"/>
                </a:solidFill>
                <a:latin typeface="Calibri"/>
              </a:rPr>
              <a:t>2023 </a:t>
            </a:r>
            <a:r>
              <a:rPr b="0" lang="ru-RU" sz="1200" spc="-1" strike="noStrike">
                <a:solidFill>
                  <a:srgbClr val="000000"/>
                </a:solidFill>
                <a:latin typeface="Calibri"/>
              </a:rPr>
              <a:t>год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161" name="TextBox 57"/>
          <p:cNvSpPr/>
          <p:nvPr/>
        </p:nvSpPr>
        <p:spPr>
          <a:xfrm>
            <a:off x="8694720" y="3124080"/>
            <a:ext cx="122904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63,8%</a:t>
            </a:r>
            <a:br/>
            <a:r>
              <a:rPr b="0" lang="en-US" sz="1200" spc="-1" strike="noStrike">
                <a:solidFill>
                  <a:srgbClr val="000000"/>
                </a:solidFill>
                <a:latin typeface="Calibri"/>
              </a:rPr>
              <a:t>202</a:t>
            </a:r>
            <a:r>
              <a:rPr b="0" lang="ru-RU" sz="1200" spc="-1" strike="noStrike">
                <a:solidFill>
                  <a:srgbClr val="000000"/>
                </a:solidFill>
                <a:latin typeface="Calibri"/>
              </a:rPr>
              <a:t>4</a:t>
            </a:r>
            <a:r>
              <a:rPr b="0" lang="en-US" sz="12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ru-RU" sz="1200" spc="-1" strike="noStrike">
                <a:solidFill>
                  <a:srgbClr val="000000"/>
                </a:solidFill>
                <a:latin typeface="Calibri"/>
              </a:rPr>
              <a:t>год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162" name="TextBox 60"/>
          <p:cNvSpPr/>
          <p:nvPr/>
        </p:nvSpPr>
        <p:spPr>
          <a:xfrm>
            <a:off x="9349920" y="4025520"/>
            <a:ext cx="66132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+ 5,2%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63" name="Прямоугольник: скругленные углы 61"/>
          <p:cNvSpPr/>
          <p:nvPr/>
        </p:nvSpPr>
        <p:spPr>
          <a:xfrm>
            <a:off x="1060200" y="795240"/>
            <a:ext cx="4107960" cy="5180760"/>
          </a:xfrm>
          <a:prstGeom prst="roundRect">
            <a:avLst>
              <a:gd name="adj" fmla="val 16667"/>
            </a:avLst>
          </a:prstGeom>
          <a:solidFill>
            <a:srgbClr val="ffc000">
              <a:alpha val="15000"/>
            </a:srgbClr>
          </a:solidFill>
          <a:ln w="38100">
            <a:solidFill>
              <a:srgbClr val="ffc000">
                <a:lumMod val="60000"/>
                <a:lumOff val="40000"/>
              </a:srgb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pic>
        <p:nvPicPr>
          <p:cNvPr id="164" name="Рисунок 62" descr=""/>
          <p:cNvPicPr/>
          <p:nvPr/>
        </p:nvPicPr>
        <p:blipFill>
          <a:blip r:embed="rId6"/>
          <a:stretch/>
        </p:blipFill>
        <p:spPr>
          <a:xfrm>
            <a:off x="2775600" y="980640"/>
            <a:ext cx="671760" cy="671760"/>
          </a:xfrm>
          <a:prstGeom prst="rect">
            <a:avLst/>
          </a:prstGeom>
          <a:ln w="0">
            <a:noFill/>
          </a:ln>
        </p:spPr>
      </p:pic>
      <p:sp>
        <p:nvSpPr>
          <p:cNvPr id="165" name="TextBox 63"/>
          <p:cNvSpPr/>
          <p:nvPr/>
        </p:nvSpPr>
        <p:spPr>
          <a:xfrm>
            <a:off x="1470960" y="1716480"/>
            <a:ext cx="312516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Bahnschrift SemiLight"/>
              </a:rPr>
              <a:t>Уровень фактической обеспеченности учреждениями культуры от нормативной потребности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66" name="TextBox 64"/>
          <p:cNvSpPr/>
          <p:nvPr/>
        </p:nvSpPr>
        <p:spPr>
          <a:xfrm>
            <a:off x="2420280" y="3126960"/>
            <a:ext cx="122904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Calibri"/>
              </a:rPr>
              <a:t>3 место</a:t>
            </a:r>
            <a:br/>
            <a:r>
              <a:rPr b="0" lang="en-US" sz="1200" spc="-1" strike="noStrike">
                <a:solidFill>
                  <a:srgbClr val="000000"/>
                </a:solidFill>
                <a:latin typeface="Calibri"/>
              </a:rPr>
              <a:t>202</a:t>
            </a:r>
            <a:r>
              <a:rPr b="0" lang="ru-RU" sz="1200" spc="-1" strike="noStrike">
                <a:solidFill>
                  <a:srgbClr val="000000"/>
                </a:solidFill>
                <a:latin typeface="Calibri"/>
              </a:rPr>
              <a:t>4</a:t>
            </a:r>
            <a:r>
              <a:rPr b="0" lang="en-US" sz="12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ru-RU" sz="1200" spc="-1" strike="noStrike">
                <a:solidFill>
                  <a:srgbClr val="000000"/>
                </a:solidFill>
                <a:latin typeface="Calibri"/>
              </a:rPr>
              <a:t>год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167" name="TextBox 68"/>
          <p:cNvSpPr/>
          <p:nvPr/>
        </p:nvSpPr>
        <p:spPr>
          <a:xfrm>
            <a:off x="2419200" y="4519800"/>
            <a:ext cx="122904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Calibri"/>
              </a:rPr>
              <a:t>10 место</a:t>
            </a:r>
            <a:br/>
            <a:r>
              <a:rPr b="0" lang="en-US" sz="1200" spc="-1" strike="noStrike">
                <a:solidFill>
                  <a:srgbClr val="000000"/>
                </a:solidFill>
                <a:latin typeface="Calibri"/>
              </a:rPr>
              <a:t>2023 </a:t>
            </a:r>
            <a:r>
              <a:rPr b="0" lang="ru-RU" sz="1200" spc="-1" strike="noStrike">
                <a:solidFill>
                  <a:srgbClr val="000000"/>
                </a:solidFill>
                <a:latin typeface="Calibri"/>
              </a:rPr>
              <a:t>год</a:t>
            </a:r>
            <a:endParaRPr b="0" lang="ru-RU" sz="1200" spc="-1" strike="noStrike">
              <a:latin typeface="Arial"/>
            </a:endParaRPr>
          </a:p>
        </p:txBody>
      </p:sp>
      <p:pic>
        <p:nvPicPr>
          <p:cNvPr id="168" name="Рисунок 69" descr=""/>
          <p:cNvPicPr/>
          <p:nvPr/>
        </p:nvPicPr>
        <p:blipFill>
          <a:blip r:embed="rId7"/>
          <a:stretch/>
        </p:blipFill>
        <p:spPr>
          <a:xfrm>
            <a:off x="8947440" y="986400"/>
            <a:ext cx="696960" cy="696960"/>
          </a:xfrm>
          <a:prstGeom prst="rect">
            <a:avLst/>
          </a:prstGeom>
          <a:ln w="0">
            <a:noFill/>
          </a:ln>
        </p:spPr>
      </p:pic>
      <p:sp>
        <p:nvSpPr>
          <p:cNvPr id="169" name="Прямая со стрелкой 4"/>
          <p:cNvSpPr/>
          <p:nvPr/>
        </p:nvSpPr>
        <p:spPr>
          <a:xfrm flipV="1">
            <a:off x="3048120" y="3646800"/>
            <a:ext cx="360" cy="869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len="med" type="triangle" w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</p:sp>
      <p:sp>
        <p:nvSpPr>
          <p:cNvPr id="170" name="Прямая со стрелкой 41"/>
          <p:cNvSpPr/>
          <p:nvPr/>
        </p:nvSpPr>
        <p:spPr>
          <a:xfrm flipV="1">
            <a:off x="9306360" y="3651480"/>
            <a:ext cx="360" cy="869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len="med" type="triangle" w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</p:sp>
      <p:pic>
        <p:nvPicPr>
          <p:cNvPr id="171" name="Рисунок 20" descr=""/>
          <p:cNvPicPr/>
          <p:nvPr/>
        </p:nvPicPr>
        <p:blipFill>
          <a:blip r:embed="rId8"/>
          <a:stretch/>
        </p:blipFill>
        <p:spPr>
          <a:xfrm>
            <a:off x="2194560" y="2911680"/>
            <a:ext cx="1071360" cy="957960"/>
          </a:xfrm>
          <a:prstGeom prst="rect">
            <a:avLst/>
          </a:prstGeom>
          <a:ln w="0">
            <a:noFill/>
          </a:ln>
        </p:spPr>
      </p:pic>
      <p:pic>
        <p:nvPicPr>
          <p:cNvPr id="172" name="Рисунок 70" descr=""/>
          <p:cNvPicPr/>
          <p:nvPr/>
        </p:nvPicPr>
        <p:blipFill>
          <a:blip r:embed="rId9"/>
          <a:stretch/>
        </p:blipFill>
        <p:spPr>
          <a:xfrm rot="10800000">
            <a:off x="2811600" y="4363200"/>
            <a:ext cx="1071360" cy="957960"/>
          </a:xfrm>
          <a:prstGeom prst="rect">
            <a:avLst/>
          </a:prstGeom>
          <a:ln w="0">
            <a:noFill/>
          </a:ln>
        </p:spPr>
      </p:pic>
      <p:pic>
        <p:nvPicPr>
          <p:cNvPr id="173" name="Рисунок 71" descr=""/>
          <p:cNvPicPr/>
          <p:nvPr/>
        </p:nvPicPr>
        <p:blipFill>
          <a:blip r:embed="rId10"/>
          <a:stretch/>
        </p:blipFill>
        <p:spPr>
          <a:xfrm>
            <a:off x="8472600" y="2907000"/>
            <a:ext cx="1071360" cy="957960"/>
          </a:xfrm>
          <a:prstGeom prst="rect">
            <a:avLst/>
          </a:prstGeom>
          <a:ln w="0">
            <a:noFill/>
          </a:ln>
        </p:spPr>
      </p:pic>
      <p:pic>
        <p:nvPicPr>
          <p:cNvPr id="174" name="Рисунок 72" descr=""/>
          <p:cNvPicPr/>
          <p:nvPr/>
        </p:nvPicPr>
        <p:blipFill>
          <a:blip r:embed="rId11"/>
          <a:stretch/>
        </p:blipFill>
        <p:spPr>
          <a:xfrm rot="10800000">
            <a:off x="9089280" y="4358160"/>
            <a:ext cx="1071360" cy="957960"/>
          </a:xfrm>
          <a:prstGeom prst="rect">
            <a:avLst/>
          </a:prstGeom>
          <a:ln w="0">
            <a:noFill/>
          </a:ln>
        </p:spPr>
      </p:pic>
      <p:sp>
        <p:nvSpPr>
          <p:cNvPr id="175" name="Прямоугольник: скругленные углы 73"/>
          <p:cNvSpPr/>
          <p:nvPr/>
        </p:nvSpPr>
        <p:spPr>
          <a:xfrm rot="5400000">
            <a:off x="3683520" y="10685520"/>
            <a:ext cx="4651920" cy="3349440"/>
          </a:xfrm>
          <a:prstGeom prst="roundRect">
            <a:avLst>
              <a:gd name="adj" fmla="val 4114"/>
            </a:avLst>
          </a:prstGeom>
          <a:solidFill>
            <a:srgbClr val="ede24d">
              <a:alpha val="10000"/>
            </a:srgbClr>
          </a:solidFill>
          <a:ln w="38100">
            <a:solidFill>
              <a:srgbClr val="f2c41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6" name="TextBox 74"/>
          <p:cNvSpPr/>
          <p:nvPr/>
        </p:nvSpPr>
        <p:spPr>
          <a:xfrm>
            <a:off x="4460040" y="10141200"/>
            <a:ext cx="3146760" cy="228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Bahnschrift SemiLight"/>
                <a:ea typeface="Times New Roman"/>
              </a:rPr>
              <a:t>В 2023 году десять учреждений культуры городских и сельского поселений Советского района прошли процедуру независимой оценки качества оказания услуг населению организациями культуры (проводится 1 раз в 3 года). </a:t>
            </a:r>
            <a:endParaRPr b="0" lang="ru-RU" sz="1600" spc="-1" strike="noStrike">
              <a:latin typeface="Arial"/>
            </a:endParaRPr>
          </a:p>
        </p:txBody>
      </p:sp>
    </p:spTree>
  </p:cSld>
  <p:transition spd="slow">
    <p:fade/>
  </p:transition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Рисунок 2" descr=""/>
          <p:cNvPicPr/>
          <p:nvPr/>
        </p:nvPicPr>
        <p:blipFill>
          <a:blip r:embed="rId1">
            <a:alphaModFix amt="65000"/>
          </a:blip>
          <a:stretch/>
        </p:blipFill>
        <p:spPr>
          <a:xfrm>
            <a:off x="-1139760" y="-641160"/>
            <a:ext cx="14471280" cy="8139960"/>
          </a:xfrm>
          <a:prstGeom prst="rect">
            <a:avLst/>
          </a:prstGeom>
          <a:ln w="0">
            <a:noFill/>
          </a:ln>
        </p:spPr>
      </p:pic>
      <p:sp>
        <p:nvSpPr>
          <p:cNvPr id="178" name="TextBox 1"/>
          <p:cNvSpPr/>
          <p:nvPr/>
        </p:nvSpPr>
        <p:spPr>
          <a:xfrm>
            <a:off x="4150080" y="694440"/>
            <a:ext cx="18432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9" name="Прямоугольник: скругленные углы 14"/>
          <p:cNvSpPr/>
          <p:nvPr/>
        </p:nvSpPr>
        <p:spPr>
          <a:xfrm>
            <a:off x="-5492880" y="-6606360"/>
            <a:ext cx="3667320" cy="5371920"/>
          </a:xfrm>
          <a:prstGeom prst="roundRect">
            <a:avLst>
              <a:gd name="adj" fmla="val 16667"/>
            </a:avLst>
          </a:prstGeom>
          <a:solidFill>
            <a:srgbClr val="f1ca23">
              <a:alpha val="15000"/>
            </a:srgbClr>
          </a:solidFill>
          <a:ln w="28575">
            <a:solidFill>
              <a:srgbClr val="dfad0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180" name="Прямоугольник: скругленные углы 16"/>
          <p:cNvSpPr/>
          <p:nvPr/>
        </p:nvSpPr>
        <p:spPr>
          <a:xfrm>
            <a:off x="13971240" y="-6585840"/>
            <a:ext cx="3667320" cy="5371920"/>
          </a:xfrm>
          <a:prstGeom prst="roundRect">
            <a:avLst>
              <a:gd name="adj" fmla="val 16667"/>
            </a:avLst>
          </a:prstGeom>
          <a:solidFill>
            <a:srgbClr val="f1ca23">
              <a:alpha val="15000"/>
            </a:srgbClr>
          </a:solidFill>
          <a:ln w="28575">
            <a:solidFill>
              <a:srgbClr val="dfad0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181" name="TextBox 5"/>
          <p:cNvSpPr/>
          <p:nvPr/>
        </p:nvSpPr>
        <p:spPr>
          <a:xfrm>
            <a:off x="-5221800" y="-5760360"/>
            <a:ext cx="3125160" cy="115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Bahnschrift SemiLight"/>
              </a:rPr>
              <a:t>Доля муниципальных учреждений культуры, здания которых находятся в аварийном состоянии или требуют капитального ремонта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82" name="TextBox 6"/>
          <p:cNvSpPr/>
          <p:nvPr/>
        </p:nvSpPr>
        <p:spPr>
          <a:xfrm>
            <a:off x="-4273560" y="-2603160"/>
            <a:ext cx="122904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Calibri"/>
              </a:rPr>
              <a:t>17 место</a:t>
            </a:r>
            <a:br/>
            <a:r>
              <a:rPr b="0" lang="en-US" sz="1200" spc="-1" strike="noStrike">
                <a:solidFill>
                  <a:srgbClr val="000000"/>
                </a:solidFill>
                <a:latin typeface="Calibri"/>
              </a:rPr>
              <a:t>2023 </a:t>
            </a:r>
            <a:r>
              <a:rPr b="0" lang="ru-RU" sz="1200" spc="-1" strike="noStrike">
                <a:solidFill>
                  <a:srgbClr val="000000"/>
                </a:solidFill>
                <a:latin typeface="Calibri"/>
              </a:rPr>
              <a:t>год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183" name="Прямая со стрелкой 9"/>
          <p:cNvSpPr/>
          <p:nvPr/>
        </p:nvSpPr>
        <p:spPr>
          <a:xfrm flipV="1">
            <a:off x="-3669120" y="-3366360"/>
            <a:ext cx="360" cy="722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len="med" type="triangle" w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84" name="TextBox 17"/>
          <p:cNvSpPr/>
          <p:nvPr/>
        </p:nvSpPr>
        <p:spPr>
          <a:xfrm>
            <a:off x="-4272480" y="-3996360"/>
            <a:ext cx="122904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Calibri"/>
              </a:rPr>
              <a:t>16 место</a:t>
            </a:r>
            <a:br/>
            <a:r>
              <a:rPr b="0" lang="en-US" sz="1200" spc="-1" strike="noStrike">
                <a:solidFill>
                  <a:srgbClr val="000000"/>
                </a:solidFill>
                <a:latin typeface="Calibri"/>
              </a:rPr>
              <a:t>202</a:t>
            </a:r>
            <a:r>
              <a:rPr b="0" lang="ru-RU" sz="1200" spc="-1" strike="noStrike">
                <a:solidFill>
                  <a:srgbClr val="000000"/>
                </a:solidFill>
                <a:latin typeface="Calibri"/>
              </a:rPr>
              <a:t>4</a:t>
            </a:r>
            <a:r>
              <a:rPr b="0" lang="en-US" sz="12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ru-RU" sz="1200" spc="-1" strike="noStrike">
                <a:solidFill>
                  <a:srgbClr val="000000"/>
                </a:solidFill>
                <a:latin typeface="Calibri"/>
              </a:rPr>
              <a:t>год</a:t>
            </a:r>
            <a:endParaRPr b="0" lang="ru-RU" sz="1200" spc="-1" strike="noStrike">
              <a:latin typeface="Arial"/>
            </a:endParaRPr>
          </a:p>
        </p:txBody>
      </p:sp>
      <p:pic>
        <p:nvPicPr>
          <p:cNvPr id="185" name="Рисунок 28" descr=""/>
          <p:cNvPicPr/>
          <p:nvPr/>
        </p:nvPicPr>
        <p:blipFill>
          <a:blip r:embed="rId2"/>
          <a:stretch/>
        </p:blipFill>
        <p:spPr>
          <a:xfrm>
            <a:off x="-4586400" y="-4147200"/>
            <a:ext cx="1003680" cy="897480"/>
          </a:xfrm>
          <a:prstGeom prst="rect">
            <a:avLst/>
          </a:prstGeom>
          <a:ln w="0">
            <a:noFill/>
          </a:ln>
        </p:spPr>
      </p:pic>
      <p:pic>
        <p:nvPicPr>
          <p:cNvPr id="186" name="Рисунок 29" descr=""/>
          <p:cNvPicPr/>
          <p:nvPr/>
        </p:nvPicPr>
        <p:blipFill>
          <a:blip r:embed="rId3"/>
          <a:stretch/>
        </p:blipFill>
        <p:spPr>
          <a:xfrm rot="10800000">
            <a:off x="-3714840" y="-2766600"/>
            <a:ext cx="1003680" cy="897480"/>
          </a:xfrm>
          <a:prstGeom prst="rect">
            <a:avLst/>
          </a:prstGeom>
          <a:ln w="0">
            <a:noFill/>
          </a:ln>
        </p:spPr>
      </p:pic>
      <p:sp>
        <p:nvSpPr>
          <p:cNvPr id="187" name="TextBox 32"/>
          <p:cNvSpPr/>
          <p:nvPr/>
        </p:nvSpPr>
        <p:spPr>
          <a:xfrm>
            <a:off x="14259240" y="-5451480"/>
            <a:ext cx="3091320" cy="115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Bahnschrift SemiLight"/>
                <a:ea typeface="Times New Roman"/>
              </a:rPr>
              <a:t>Доля объектов культурного наследия, находящихся в муниципальной собственности и требующих консервации или реставрации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188" name="Рисунок 34" descr=""/>
          <p:cNvPicPr/>
          <p:nvPr/>
        </p:nvPicPr>
        <p:blipFill>
          <a:blip r:embed="rId4"/>
          <a:stretch/>
        </p:blipFill>
        <p:spPr>
          <a:xfrm>
            <a:off x="14764320" y="-3516840"/>
            <a:ext cx="1003680" cy="897480"/>
          </a:xfrm>
          <a:prstGeom prst="rect">
            <a:avLst/>
          </a:prstGeom>
          <a:ln w="0">
            <a:noFill/>
          </a:ln>
        </p:spPr>
      </p:pic>
      <p:sp>
        <p:nvSpPr>
          <p:cNvPr id="189" name="TextBox 33"/>
          <p:cNvSpPr/>
          <p:nvPr/>
        </p:nvSpPr>
        <p:spPr>
          <a:xfrm>
            <a:off x="15086520" y="-3206520"/>
            <a:ext cx="1362240" cy="57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1 место</a:t>
            </a:r>
            <a:br/>
            <a:r>
              <a:rPr b="0" lang="ru-RU" sz="1400" spc="-1" strike="noStrike">
                <a:solidFill>
                  <a:srgbClr val="000000"/>
                </a:solidFill>
                <a:latin typeface="Calibri"/>
              </a:rPr>
              <a:t>2023 и 2024 год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190" name="Рисунок 35" descr=""/>
          <p:cNvPicPr/>
          <p:nvPr/>
        </p:nvPicPr>
        <p:blipFill>
          <a:blip r:embed="rId5"/>
          <a:stretch/>
        </p:blipFill>
        <p:spPr>
          <a:xfrm rot="10800000">
            <a:off x="15798240" y="-3206160"/>
            <a:ext cx="1003680" cy="897480"/>
          </a:xfrm>
          <a:prstGeom prst="rect">
            <a:avLst/>
          </a:prstGeom>
          <a:ln w="0">
            <a:noFill/>
          </a:ln>
        </p:spPr>
      </p:pic>
      <p:pic>
        <p:nvPicPr>
          <p:cNvPr id="191" name="Рисунок 43" descr=""/>
          <p:cNvPicPr/>
          <p:nvPr/>
        </p:nvPicPr>
        <p:blipFill>
          <a:blip r:embed="rId6"/>
          <a:stretch/>
        </p:blipFill>
        <p:spPr>
          <a:xfrm>
            <a:off x="-3962160" y="-6442560"/>
            <a:ext cx="626400" cy="626400"/>
          </a:xfrm>
          <a:prstGeom prst="rect">
            <a:avLst/>
          </a:prstGeom>
          <a:ln w="0">
            <a:noFill/>
          </a:ln>
        </p:spPr>
      </p:pic>
      <p:pic>
        <p:nvPicPr>
          <p:cNvPr id="192" name="Рисунок 45" descr=""/>
          <p:cNvPicPr/>
          <p:nvPr/>
        </p:nvPicPr>
        <p:blipFill>
          <a:blip r:embed="rId7"/>
          <a:stretch/>
        </p:blipFill>
        <p:spPr>
          <a:xfrm>
            <a:off x="15506640" y="-6276960"/>
            <a:ext cx="650520" cy="599760"/>
          </a:xfrm>
          <a:prstGeom prst="rect">
            <a:avLst/>
          </a:prstGeom>
          <a:ln w="0">
            <a:noFill/>
          </a:ln>
        </p:spPr>
      </p:pic>
      <p:sp>
        <p:nvSpPr>
          <p:cNvPr id="193" name="TextBox 24"/>
          <p:cNvSpPr/>
          <p:nvPr/>
        </p:nvSpPr>
        <p:spPr>
          <a:xfrm>
            <a:off x="2145960" y="417600"/>
            <a:ext cx="7899480" cy="91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Book Antiqua"/>
                <a:ea typeface="Times New Roman"/>
              </a:rPr>
              <a:t>Оценка качества условий оказания услуг муниципальными организациями в сферах культуры, охраны здоровья, образования, социального обслуживания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94" name="Прямоугольник: скругленные углы 25"/>
          <p:cNvSpPr/>
          <p:nvPr/>
        </p:nvSpPr>
        <p:spPr>
          <a:xfrm rot="5400000">
            <a:off x="3683520" y="2268720"/>
            <a:ext cx="4651920" cy="3349440"/>
          </a:xfrm>
          <a:prstGeom prst="roundRect">
            <a:avLst>
              <a:gd name="adj" fmla="val 4114"/>
            </a:avLst>
          </a:prstGeom>
          <a:solidFill>
            <a:srgbClr val="ede24d">
              <a:alpha val="10000"/>
            </a:srgbClr>
          </a:solidFill>
          <a:ln w="38100">
            <a:solidFill>
              <a:srgbClr val="f2c41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5" name="TextBox 8"/>
          <p:cNvSpPr/>
          <p:nvPr/>
        </p:nvSpPr>
        <p:spPr>
          <a:xfrm>
            <a:off x="4460040" y="1724760"/>
            <a:ext cx="3146760" cy="228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Bahnschrift SemiLight"/>
                <a:ea typeface="Times New Roman"/>
              </a:rPr>
              <a:t>В 2023 году десять учреждений культуры городских и сельского поселений Советского района прошли процедуру независимой оценки качества оказания услуг населению организациями культуры (проводится 1 раз в 3 года). 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196" name="Рисунок 21" descr=""/>
          <p:cNvPicPr/>
          <p:nvPr/>
        </p:nvPicPr>
        <p:blipFill>
          <a:blip r:embed="rId8">
            <a:alphaModFix amt="15000"/>
          </a:blip>
          <a:stretch/>
        </p:blipFill>
        <p:spPr>
          <a:xfrm>
            <a:off x="317880" y="307080"/>
            <a:ext cx="684360" cy="91476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197" name="Диаграмма 27"/>
          <p:cNvGraphicFramePr/>
          <p:nvPr/>
        </p:nvGraphicFramePr>
        <p:xfrm>
          <a:off x="16432920" y="2109240"/>
          <a:ext cx="4426200" cy="295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98" name="Диаграмма 30"/>
          <p:cNvGraphicFramePr/>
          <p:nvPr/>
        </p:nvGraphicFramePr>
        <p:xfrm>
          <a:off x="19319760" y="2109240"/>
          <a:ext cx="4570560" cy="3047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99" name="Прямоугольник: скругленные углы 31"/>
          <p:cNvSpPr/>
          <p:nvPr/>
        </p:nvSpPr>
        <p:spPr>
          <a:xfrm>
            <a:off x="19527480" y="-6322320"/>
            <a:ext cx="4107960" cy="5180760"/>
          </a:xfrm>
          <a:prstGeom prst="roundRect">
            <a:avLst>
              <a:gd name="adj" fmla="val 16667"/>
            </a:avLst>
          </a:prstGeom>
          <a:solidFill>
            <a:srgbClr val="ffc000">
              <a:alpha val="15000"/>
            </a:srgbClr>
          </a:solidFill>
          <a:ln w="38100">
            <a:solidFill>
              <a:srgbClr val="ffc000">
                <a:lumMod val="60000"/>
                <a:lumOff val="40000"/>
              </a:srgb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200" name="Прямоугольник: скругленные углы 36"/>
          <p:cNvSpPr/>
          <p:nvPr/>
        </p:nvSpPr>
        <p:spPr>
          <a:xfrm>
            <a:off x="-4898160" y="-6352560"/>
            <a:ext cx="4107960" cy="5180760"/>
          </a:xfrm>
          <a:prstGeom prst="roundRect">
            <a:avLst>
              <a:gd name="adj" fmla="val 16667"/>
            </a:avLst>
          </a:prstGeom>
          <a:solidFill>
            <a:srgbClr val="ffc000">
              <a:alpha val="15000"/>
            </a:srgbClr>
          </a:solidFill>
          <a:ln w="38100">
            <a:solidFill>
              <a:srgbClr val="ffc000">
                <a:lumMod val="60000"/>
                <a:lumOff val="40000"/>
              </a:srgb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</p:spTree>
  </p:cSld>
  <p:transition spd="slow">
    <p:fade/>
  </p:transition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Рисунок 2" descr=""/>
          <p:cNvPicPr/>
          <p:nvPr/>
        </p:nvPicPr>
        <p:blipFill>
          <a:blip r:embed="rId1">
            <a:alphaModFix amt="65000"/>
          </a:blip>
          <a:stretch/>
        </p:blipFill>
        <p:spPr>
          <a:xfrm>
            <a:off x="-1139760" y="-641160"/>
            <a:ext cx="14471280" cy="8139960"/>
          </a:xfrm>
          <a:prstGeom prst="rect">
            <a:avLst/>
          </a:prstGeom>
          <a:ln w="0">
            <a:noFill/>
          </a:ln>
        </p:spPr>
      </p:pic>
      <p:sp>
        <p:nvSpPr>
          <p:cNvPr id="202" name="TextBox 1"/>
          <p:cNvSpPr/>
          <p:nvPr/>
        </p:nvSpPr>
        <p:spPr>
          <a:xfrm>
            <a:off x="4150080" y="694440"/>
            <a:ext cx="18432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3" name="TextBox 24"/>
          <p:cNvSpPr/>
          <p:nvPr/>
        </p:nvSpPr>
        <p:spPr>
          <a:xfrm>
            <a:off x="2145960" y="417600"/>
            <a:ext cx="7899480" cy="91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Book Antiqua"/>
                <a:ea typeface="Times New Roman"/>
              </a:rPr>
              <a:t>Оценка качества условий оказания услуг муниципальными организациями в сферах культуры, охраны здоровья, образования, социального обслуживания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04" name="Прямоугольник: скругленные углы 25"/>
          <p:cNvSpPr/>
          <p:nvPr/>
        </p:nvSpPr>
        <p:spPr>
          <a:xfrm rot="5400000">
            <a:off x="131400" y="2197080"/>
            <a:ext cx="4651920" cy="3349440"/>
          </a:xfrm>
          <a:prstGeom prst="roundRect">
            <a:avLst>
              <a:gd name="adj" fmla="val 4114"/>
            </a:avLst>
          </a:prstGeom>
          <a:solidFill>
            <a:srgbClr val="ede24d">
              <a:alpha val="10000"/>
            </a:srgbClr>
          </a:solidFill>
          <a:ln w="38100">
            <a:solidFill>
              <a:srgbClr val="f2c41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5" name="TextBox 8"/>
          <p:cNvSpPr/>
          <p:nvPr/>
        </p:nvSpPr>
        <p:spPr>
          <a:xfrm>
            <a:off x="907920" y="1653120"/>
            <a:ext cx="3146760" cy="228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Bahnschrift SemiLight"/>
                <a:ea typeface="Times New Roman"/>
              </a:rPr>
              <a:t>В 2023 году десять учреждений культуры городских и сельского поселений Советского района прошли процедуру независимой оценки качества оказания услуг населению организациями культуры (проводится 1 раз в 3 года). 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06" name="TextBox 3"/>
          <p:cNvSpPr/>
          <p:nvPr/>
        </p:nvSpPr>
        <p:spPr>
          <a:xfrm>
            <a:off x="907920" y="4046400"/>
            <a:ext cx="2901240" cy="203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Bahnschrift SemiLight"/>
                <a:ea typeface="Times New Roman"/>
              </a:rPr>
              <a:t>По итогам процедуры 2023 года средний балл </a:t>
            </a:r>
            <a:r>
              <a:rPr b="0" lang="ru-RU" sz="1600" spc="-1" strike="noStrike">
                <a:solidFill>
                  <a:srgbClr val="000000"/>
                </a:solidFill>
                <a:latin typeface="Bahnschrift SemiLight"/>
                <a:ea typeface="Times New Roman"/>
              </a:rPr>
              <a:t>независимой оценки составил </a:t>
            </a:r>
            <a:r>
              <a:rPr b="1" lang="ru-RU" sz="1600" spc="-1" strike="noStrike">
                <a:solidFill>
                  <a:srgbClr val="000000"/>
                </a:solidFill>
                <a:latin typeface="Bahnschrift SemiLight"/>
                <a:ea typeface="Times New Roman"/>
              </a:rPr>
              <a:t>90,6,</a:t>
            </a:r>
            <a:r>
              <a:rPr b="0" lang="ru-RU" sz="1600" spc="-1" strike="noStrike">
                <a:solidFill>
                  <a:srgbClr val="000000"/>
                </a:solidFill>
                <a:latin typeface="Bahnschrift SemiLight"/>
                <a:ea typeface="Times New Roman"/>
              </a:rPr>
              <a:t> что на 3,7 % выше предыдущей процедуры независимой оценки качества (2020 год - 87,4). </a:t>
            </a:r>
            <a:endParaRPr b="0" lang="ru-RU" sz="1600" spc="-1" strike="noStrike">
              <a:latin typeface="Arial"/>
            </a:endParaRPr>
          </a:p>
        </p:txBody>
      </p:sp>
      <p:graphicFrame>
        <p:nvGraphicFramePr>
          <p:cNvPr id="207" name="Диаграмма 15"/>
          <p:cNvGraphicFramePr/>
          <p:nvPr/>
        </p:nvGraphicFramePr>
        <p:xfrm>
          <a:off x="4334760" y="2109240"/>
          <a:ext cx="4484520" cy="3047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8" name="Диаграмма 30"/>
          <p:cNvGraphicFramePr/>
          <p:nvPr/>
        </p:nvGraphicFramePr>
        <p:xfrm>
          <a:off x="7221600" y="2109240"/>
          <a:ext cx="4570560" cy="3047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9" name="Рисунок 26" descr=""/>
          <p:cNvPicPr/>
          <p:nvPr/>
        </p:nvPicPr>
        <p:blipFill>
          <a:blip r:embed="rId4">
            <a:alphaModFix amt="15000"/>
          </a:blip>
          <a:stretch/>
        </p:blipFill>
        <p:spPr>
          <a:xfrm>
            <a:off x="317880" y="307080"/>
            <a:ext cx="684360" cy="914760"/>
          </a:xfrm>
          <a:prstGeom prst="rect">
            <a:avLst/>
          </a:prstGeom>
          <a:ln w="0">
            <a:noFill/>
          </a:ln>
        </p:spPr>
      </p:pic>
    </p:spTree>
  </p:cSld>
  <p:transition spd="slow">
    <p:fade/>
  </p:transition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Рисунок 2" descr=""/>
          <p:cNvPicPr/>
          <p:nvPr/>
        </p:nvPicPr>
        <p:blipFill>
          <a:blip r:embed="rId1">
            <a:alphaModFix amt="65000"/>
          </a:blip>
          <a:stretch/>
        </p:blipFill>
        <p:spPr>
          <a:xfrm>
            <a:off x="-1139760" y="-641160"/>
            <a:ext cx="14471280" cy="8139960"/>
          </a:xfrm>
          <a:prstGeom prst="rect">
            <a:avLst/>
          </a:prstGeom>
          <a:ln w="0">
            <a:noFill/>
          </a:ln>
        </p:spPr>
      </p:pic>
      <p:sp>
        <p:nvSpPr>
          <p:cNvPr id="211" name="TextBox 5"/>
          <p:cNvSpPr/>
          <p:nvPr/>
        </p:nvSpPr>
        <p:spPr>
          <a:xfrm>
            <a:off x="2145960" y="-5147640"/>
            <a:ext cx="7899480" cy="91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Book Antiqua"/>
                <a:ea typeface="Times New Roman"/>
              </a:rPr>
              <a:t>Оценка качества условий оказания услуг муниципальными организациями в сферах культуры, охраны здоровья, образования, социального обслуживания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12" name="Прямоугольник: скругленные углы 6"/>
          <p:cNvSpPr/>
          <p:nvPr/>
        </p:nvSpPr>
        <p:spPr>
          <a:xfrm rot="5400000">
            <a:off x="-7989840" y="2197080"/>
            <a:ext cx="4651920" cy="3349440"/>
          </a:xfrm>
          <a:prstGeom prst="roundRect">
            <a:avLst>
              <a:gd name="adj" fmla="val 4114"/>
            </a:avLst>
          </a:prstGeom>
          <a:solidFill>
            <a:srgbClr val="ede24d">
              <a:alpha val="10000"/>
            </a:srgbClr>
          </a:solidFill>
          <a:ln w="38100">
            <a:solidFill>
              <a:srgbClr val="f2c41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3" name="TextBox 7"/>
          <p:cNvSpPr/>
          <p:nvPr/>
        </p:nvSpPr>
        <p:spPr>
          <a:xfrm>
            <a:off x="-7213680" y="1653120"/>
            <a:ext cx="3146760" cy="228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Bahnschrift SemiLight"/>
                <a:ea typeface="Times New Roman"/>
              </a:rPr>
              <a:t>В 2023 году десять учреждений культуры городских и сельского поселений Советского района прошли процедуру независимой оценки качества оказания услуг населению организациями культуры (проводится 1 раз в 3 года). 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14" name="TextBox 8"/>
          <p:cNvSpPr/>
          <p:nvPr/>
        </p:nvSpPr>
        <p:spPr>
          <a:xfrm>
            <a:off x="-7213680" y="4046400"/>
            <a:ext cx="2901240" cy="203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Bahnschrift SemiLight"/>
                <a:ea typeface="Times New Roman"/>
              </a:rPr>
              <a:t>По итогам процедуры 2023 года средний балл </a:t>
            </a:r>
            <a:r>
              <a:rPr b="0" lang="ru-RU" sz="1600" spc="-1" strike="noStrike">
                <a:solidFill>
                  <a:srgbClr val="000000"/>
                </a:solidFill>
                <a:latin typeface="Bahnschrift SemiLight"/>
                <a:ea typeface="Times New Roman"/>
              </a:rPr>
              <a:t>независимой оценки составил </a:t>
            </a:r>
            <a:r>
              <a:rPr b="1" lang="ru-RU" sz="1600" spc="-1" strike="noStrike">
                <a:solidFill>
                  <a:srgbClr val="000000"/>
                </a:solidFill>
                <a:latin typeface="Bahnschrift SemiLight"/>
                <a:ea typeface="Times New Roman"/>
              </a:rPr>
              <a:t>90,6,</a:t>
            </a:r>
            <a:r>
              <a:rPr b="0" lang="ru-RU" sz="1600" spc="-1" strike="noStrike">
                <a:solidFill>
                  <a:srgbClr val="000000"/>
                </a:solidFill>
                <a:latin typeface="Bahnschrift SemiLight"/>
                <a:ea typeface="Times New Roman"/>
              </a:rPr>
              <a:t> что на 3,7 % выше предыдущей процедуры независимой оценки качества (2020 год - 87,4). </a:t>
            </a:r>
            <a:endParaRPr b="0" lang="ru-RU" sz="1600" spc="-1" strike="noStrike">
              <a:latin typeface="Arial"/>
            </a:endParaRPr>
          </a:p>
        </p:txBody>
      </p:sp>
      <p:graphicFrame>
        <p:nvGraphicFramePr>
          <p:cNvPr id="215" name="Диаграмма 10"/>
          <p:cNvGraphicFramePr/>
          <p:nvPr/>
        </p:nvGraphicFramePr>
        <p:xfrm>
          <a:off x="3803040" y="9904680"/>
          <a:ext cx="5363640" cy="3575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16" name="Диаграмма 11"/>
          <p:cNvGraphicFramePr/>
          <p:nvPr/>
        </p:nvGraphicFramePr>
        <p:xfrm>
          <a:off x="15509880" y="1881720"/>
          <a:ext cx="5363640" cy="3575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17" name="Рисунок 9" descr=""/>
          <p:cNvPicPr/>
          <p:nvPr/>
        </p:nvPicPr>
        <p:blipFill>
          <a:blip r:embed="rId4">
            <a:alphaModFix amt="15000"/>
          </a:blip>
          <a:stretch/>
        </p:blipFill>
        <p:spPr>
          <a:xfrm>
            <a:off x="317880" y="307080"/>
            <a:ext cx="684360" cy="914760"/>
          </a:xfrm>
          <a:prstGeom prst="rect">
            <a:avLst/>
          </a:prstGeom>
          <a:ln w="0">
            <a:noFill/>
          </a:ln>
        </p:spPr>
      </p:pic>
    </p:spTree>
  </p:cSld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1735</TotalTime>
  <Application>LibreOffice/7.2.1.2$Windows_X86_64 LibreOffice_project/87b77fad49947c1441b67c559c339af8f3517e22</Application>
  <AppVersion>15.0000</AppVersion>
  <Words>967</Words>
  <Paragraphs>108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2025-09-24T11:20:56Z</dcterms:created>
  <dc:creator>Кузнецов</dc:creator>
  <dc:description/>
  <dc:language>ru-RU</dc:language>
  <cp:lastModifiedBy/>
  <dcterms:modified xsi:type="dcterms:W3CDTF">2025-09-30T14:31:41Z</dcterms:modified>
  <cp:revision>41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Широкоэкранный</vt:lpwstr>
  </property>
  <property fmtid="{D5CDD505-2E9C-101B-9397-08002B2CF9AE}" pid="3" name="Slides">
    <vt:i4>12</vt:i4>
  </property>
</Properties>
</file>