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4" r:id="rId2"/>
    <p:sldId id="301" r:id="rId3"/>
    <p:sldId id="307" r:id="rId4"/>
    <p:sldId id="298" r:id="rId5"/>
    <p:sldId id="300" r:id="rId6"/>
    <p:sldId id="315" r:id="rId7"/>
    <p:sldId id="316" r:id="rId8"/>
    <p:sldId id="317" r:id="rId9"/>
    <p:sldId id="277" r:id="rId10"/>
  </p:sldIdLst>
  <p:sldSz cx="10693400" cy="7561263"/>
  <p:notesSz cx="6797675" cy="9928225"/>
  <p:defaultTextStyle>
    <a:defPPr>
      <a:defRPr lang="ru-RU"/>
    </a:defPPr>
    <a:lvl1pPr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3305" indent="-128905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4005" indent="-192405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5975" indent="-257175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03C74"/>
    <a:srgbClr val="005AA9"/>
    <a:srgbClr val="74AC77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20" y="-90"/>
      </p:cViewPr>
      <p:guideLst>
        <p:guide orient="horz" pos="2412"/>
        <p:guide orient="horz" pos="1116"/>
        <p:guide orient="horz" pos="394"/>
        <p:guide orient="horz" pos="4468"/>
        <p:guide pos="3415"/>
        <p:guide pos="828"/>
        <p:guide pos="1826"/>
        <p:guide pos="6011"/>
        <p:guide pos="6456"/>
        <p:guide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0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45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05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4BFE7-F969-4550-BED9-BDA96DE64C4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306" tIns="52153" rIns="104306" bIns="52153" rtlCol="0">
            <a:normAutofit/>
          </a:bodyPr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6" y="1522"/>
            <a:ext cx="10697469" cy="32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EB1F-1094-4591-ADB8-93E53BF50D14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pPr marL="111760">
                <a:lnSpc>
                  <a:spcPct val="100000"/>
                </a:lnSpc>
              </a:p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defTabSz="10433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855" indent="0">
              <a:buFontTx/>
              <a:buNone/>
              <a:defRPr b="1">
                <a:latin typeface="+mj-lt"/>
              </a:defRPr>
            </a:lvl1pPr>
            <a:lvl2pPr marL="360680" indent="3175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680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855" indent="0">
              <a:buFontTx/>
              <a:buNone/>
              <a:defRPr b="1">
                <a:latin typeface="+mj-lt"/>
              </a:defRPr>
            </a:lvl1pPr>
            <a:lvl2pPr marL="363855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680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>
            <a:lvl1pPr>
              <a:defRPr sz="14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>
            <a:lvl1pPr algn="ctr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>
            <a:lvl1pPr algn="ctr" defTabSz="1043305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2pPr>
      <a:lvl3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3pPr>
      <a:lvl4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4pPr>
      <a:lvl5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5pPr>
      <a:lvl6pPr marL="4572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6pPr>
      <a:lvl7pPr marL="9144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7pPr>
      <a:lvl8pPr marL="13716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8pPr>
      <a:lvl9pPr marL="18288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9pPr>
    </p:titleStyle>
    <p:bodyStyle>
      <a:lvl1pPr marL="363855" indent="-363855" algn="l" defTabSz="1043305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855" indent="93980" algn="l" defTabSz="10433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3105" indent="-260350" algn="l" defTabSz="10433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0155" algn="just" defTabSz="104330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330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295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alog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Par5"/><Relationship Id="rId2" Type="http://schemas.openxmlformats.org/officeDocument/2006/relationships/hyperlink" Target="#Par4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Par5"/><Relationship Id="rId2" Type="http://schemas.openxmlformats.org/officeDocument/2006/relationships/hyperlink" Target="#Par4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172" y="3204567"/>
            <a:ext cx="9369231" cy="2304256"/>
          </a:xfrm>
        </p:spPr>
        <p:txBody>
          <a:bodyPr>
            <a:noAutofit/>
          </a:bodyPr>
          <a:lstStyle/>
          <a:p>
            <a:pPr algn="ctr"/>
            <a:r>
              <a:rPr lang="ru-RU" sz="4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Специальный налоговый режим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«Налог на профессиональный доход»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6990" y="5436870"/>
            <a:ext cx="3846195" cy="1716405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Межрайонная </a:t>
            </a:r>
            <a:r>
              <a:rPr lang="ru-RU" sz="1800" i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ИФНС России № 6 по </a:t>
            </a:r>
          </a:p>
          <a:p>
            <a:r>
              <a:rPr lang="ru-RU" sz="1800" i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Ханты-Мансийскому автономному округу-Югре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700" y="540272"/>
            <a:ext cx="4987852" cy="192384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2020 года в ХМАО-Югре вводится новый специальный налоговый режим «Налог на профессиональный доход».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Текст 2"/>
          <p:cNvSpPr txBox="1"/>
          <p:nvPr/>
        </p:nvSpPr>
        <p:spPr bwMode="auto">
          <a:xfrm>
            <a:off x="247720" y="5542984"/>
            <a:ext cx="9486934" cy="17052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15.12.2019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428-ФЗ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проведении эксперимента по установлению специального налогового режима «Налог на профессиональный доход» Федеральным законом № 422-ФЗ от 27.11.2018.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164" y="2464114"/>
            <a:ext cx="9212386" cy="31887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 defTabSz="1043305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профессиональный доход — это новый специальный налоговый режим для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который можно применять с 2019 года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043305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Действовать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режим будет в течение 10 лет.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540271"/>
            <a:ext cx="4608512" cy="2232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995" y="612140"/>
            <a:ext cx="9138920" cy="71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налога на профессиональный доход:</a:t>
            </a:r>
            <a:endParaRPr lang="ru-RU" sz="36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Простая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Декларацию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не нужно.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Предоставляется налоговый вычет.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Самозанятые освобождаются от уплаты страховых взносов.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Формирование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отправка чеков клиентам через мобильное приложение.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Легко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контролировать доходы, начисления и задолженность.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Подтверждать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и регистрацию можно в любое удобное время.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Выгодные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ставки 4% и 6%.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Налог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начисляется автоматически в приложении.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Уплата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налога с карты или по квитанции.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Совмещение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работой по трудовому договору.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564792" y="914380"/>
            <a:ext cx="8229600" cy="1066800"/>
          </a:xfrm>
          <a:prstGeom prst="rect">
            <a:avLst/>
          </a:prstGeom>
        </p:spPr>
        <p:txBody>
          <a:bodyPr/>
          <a:lstStyle>
            <a:lvl1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564287" y="4676449"/>
            <a:ext cx="9217024" cy="2221486"/>
          </a:xfrm>
          <a:prstGeom prst="rect">
            <a:avLst/>
          </a:prstGeom>
        </p:spPr>
        <p:txBody>
          <a:bodyPr>
            <a:noAutofit/>
          </a:bodyPr>
          <a:lstStyle>
            <a:lvl1pPr marL="363855" indent="-363855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defRPr sz="36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855" indent="9398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13105" indent="-26035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240155" algn="just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393700" algn="l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29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63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60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3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324" y="1104880"/>
            <a:ext cx="74888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363855" lvl="0" algn="just" eaLnBrk="0" hangingPunct="0">
              <a:spcBef>
                <a:spcPct val="20000"/>
              </a:spcBef>
              <a:defRPr/>
            </a:pPr>
            <a:endParaRPr lang="ru-RU" sz="36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6220" y="57148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855" lvl="0" eaLnBrk="0" hangingPunct="0">
              <a:spcBef>
                <a:spcPct val="20000"/>
              </a:spcBef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применять новый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спецрежим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НПД?</a:t>
            </a:r>
            <a:r>
              <a:rPr lang="ru-RU" sz="36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426" y="4500711"/>
            <a:ext cx="8844746" cy="2664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Также обращаем внимание, что НПД могут применять и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госслужащие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но только от сдачи в аренду жилых помещений (</a:t>
            </a: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п.п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4 п.2 ст.6 Федерального закона №422-ФЗ от 27.11.2018).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Иностранцы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но не все, а только граждане стран, входящих в Евразийский экономический союз (Беларуси, Армении, Казахстана и Киргизии).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386260" y="1981173"/>
            <a:ext cx="1152128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55949" y="3280696"/>
            <a:ext cx="1152128" cy="744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77766" y="1743447"/>
            <a:ext cx="7056784" cy="29523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Физическое лицо</a:t>
            </a:r>
          </a:p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Индивидуальный предприниматель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951893" y="4809978"/>
            <a:ext cx="504056" cy="3184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058103" y="5896464"/>
            <a:ext cx="504056" cy="3184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-1214478" y="571480"/>
            <a:ext cx="8229600" cy="1066800"/>
          </a:xfrm>
          <a:prstGeom prst="rect">
            <a:avLst/>
          </a:prstGeom>
        </p:spPr>
        <p:txBody>
          <a:bodyPr/>
          <a:lstStyle>
            <a:lvl1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594172" y="5076775"/>
            <a:ext cx="9217024" cy="2016224"/>
          </a:xfrm>
          <a:prstGeom prst="rect">
            <a:avLst/>
          </a:prstGeom>
        </p:spPr>
        <p:txBody>
          <a:bodyPr>
            <a:noAutofit/>
          </a:bodyPr>
          <a:lstStyle>
            <a:lvl1pPr marL="363855" indent="-363855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defRPr sz="36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855" indent="9398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13105" indent="-26035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240155" algn="just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393700" algn="l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29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63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60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3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324" y="1104880"/>
            <a:ext cx="74888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982" y="423045"/>
            <a:ext cx="9704418" cy="113903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305" fontAlgn="auto">
              <a:spcAft>
                <a:spcPts val="0"/>
              </a:spcAft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Текст 2"/>
          <p:cNvSpPr txBox="1"/>
          <p:nvPr/>
        </p:nvSpPr>
        <p:spPr bwMode="auto">
          <a:xfrm>
            <a:off x="306140" y="6490740"/>
            <a:ext cx="9486934" cy="867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algn="ctr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"/>
          <p:cNvSpPr txBox="1"/>
          <p:nvPr/>
        </p:nvSpPr>
        <p:spPr bwMode="auto">
          <a:xfrm>
            <a:off x="988982" y="302873"/>
            <a:ext cx="8745568" cy="705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смогут применять НПД в 2020 году физические лица: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наемных работников;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Продающие подакцизные и маркированные товары;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Занимающиеся перепродажей товаров</a:t>
            </a:r>
            <a:r>
              <a:rPr lang="ru-RU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в сфере добычи и продажи полезных ископаемых;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по договорам поручения, комиссии и агенты;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Физические лица, заключившие гражданско-правовые договоры с бывшим работодателем в течении первых двух лет после увольнения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;</a:t>
            </a:r>
            <a:endParaRPr lang="ru-RU" sz="20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Годовой доход, которых превысит отметку </a:t>
            </a: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2 400 тыс. руб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1"/>
            <a:ext cx="10697463" cy="32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pPr marL="111760">
                <a:lnSpc>
                  <a:spcPct val="100000"/>
                </a:lnSpc>
              </a:pPr>
              <a:t>6</a:t>
            </a:fld>
            <a:endParaRPr lang="ru-RU" sz="2700">
              <a:latin typeface="Calibri"/>
              <a:cs typeface="Calibri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" y="1420908"/>
            <a:ext cx="8773419" cy="54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object 5"/>
          <p:cNvSpPr txBox="1"/>
          <p:nvPr/>
        </p:nvSpPr>
        <p:spPr>
          <a:xfrm>
            <a:off x="1006112" y="717983"/>
            <a:ext cx="8985126" cy="339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Официальный сайт ФНС России 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  <a:hlinkClick r:id="rId4"/>
              </a:rPr>
              <a:t>www.nalog.ru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 </a:t>
            </a:r>
            <a:endParaRPr sz="3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777162" cy="10679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применения налогового вычета и бонуса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(доход получен от физических лиц)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4212" y="1908423"/>
            <a:ext cx="8712968" cy="5177334"/>
          </a:xfrm>
        </p:spPr>
        <p:txBody>
          <a:bodyPr/>
          <a:lstStyle/>
          <a:p>
            <a:pPr algn="ctr"/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60574-F6AB-43A4-9E26-34E5E1CEBC6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49780"/>
              </p:ext>
            </p:extLst>
          </p:nvPr>
        </p:nvGraphicFramePr>
        <p:xfrm>
          <a:off x="810196" y="1692399"/>
          <a:ext cx="8928991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262"/>
                <a:gridCol w="1376803"/>
                <a:gridCol w="1513707"/>
                <a:gridCol w="1645756"/>
                <a:gridCol w="1513707"/>
                <a:gridCol w="1645756"/>
              </a:tblGrid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Доход, полученный от ФЛ за месяц, руб.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начисленного налога (4%), руб.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Вычет на год 10000 (1% от суммы дохода), руб.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Налоговый бонус 12130 руб. с 01.07.2020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Налог к уплате, руб. (</a:t>
                      </a:r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гр. 3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гр. 4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гр.5)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18 000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 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191 000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1910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-10360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52675" y="1944688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99593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 налогового вычета и бонуса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получен от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8561138" cy="5177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43205" cy="5177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60574-F6AB-43A4-9E26-34E5E1CEBC6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90362"/>
              </p:ext>
            </p:extLst>
          </p:nvPr>
        </p:nvGraphicFramePr>
        <p:xfrm>
          <a:off x="810196" y="1620391"/>
          <a:ext cx="8712968" cy="5768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381"/>
                <a:gridCol w="1606915"/>
                <a:gridCol w="1152128"/>
                <a:gridCol w="1584176"/>
                <a:gridCol w="1512168"/>
                <a:gridCol w="1696060"/>
                <a:gridCol w="104140"/>
              </a:tblGrid>
              <a:tr h="1273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Доход, полученный от ЮЛ и ИП за месяц, руб.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начисленного налога (6%), руб.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Вычет 10000 (2% от суммы налогооблагаемого дохода), руб.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Налоговый бонус 12130 руб. с 01.07.2020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Налог к уплате, руб. (</a:t>
                      </a:r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гр. 3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гр. 4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-гр. 5)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11 400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3 800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7 600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9 000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180 000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10 800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3 200 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7 600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16 200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16 200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16 800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16 800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12130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2870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40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1 320 000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10 000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12130</a:t>
                      </a: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4205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4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59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738188" y="4572719"/>
            <a:ext cx="9030840" cy="1260475"/>
          </a:xfrm>
        </p:spPr>
        <p:txBody>
          <a:bodyPr/>
          <a:lstStyle/>
          <a:p>
            <a:pPr defTabSz="468630">
              <a:defRPr/>
            </a:pPr>
            <a:r>
              <a:rPr lang="ru-RU" sz="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Благодарю </a:t>
            </a: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38" y="1398588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305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236</TotalTime>
  <Words>471</Words>
  <Application>Microsoft Office PowerPoint</Application>
  <PresentationFormat>Произвольный</PresentationFormat>
  <Paragraphs>190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Present_FNS2012_A4</vt:lpstr>
      <vt:lpstr>Специальный налоговый режим «Налог на профессиональный доход»</vt:lpstr>
      <vt:lpstr>С 01 января 2020 года в ХМАО-Югре вводится новый специальный налоговый режим «Налог на профессиональный доход».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применения налогового вычета и бонуса (доход получен от физических лиц)</vt:lpstr>
      <vt:lpstr>Пример применения налогового вычета и бонуса    (доход получен от юридических лиц)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Марченко Оксана Сергеевна</cp:lastModifiedBy>
  <cp:revision>307</cp:revision>
  <cp:lastPrinted>2015-05-19T09:43:00Z</cp:lastPrinted>
  <dcterms:created xsi:type="dcterms:W3CDTF">2013-02-14T04:24:00Z</dcterms:created>
  <dcterms:modified xsi:type="dcterms:W3CDTF">2020-10-05T10:05:55Z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